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73"/>
  </p:notesMasterIdLst>
  <p:sldIdLst>
    <p:sldId id="256" r:id="rId3"/>
    <p:sldId id="302" r:id="rId4"/>
    <p:sldId id="284" r:id="rId5"/>
    <p:sldId id="303" r:id="rId6"/>
    <p:sldId id="305" r:id="rId7"/>
    <p:sldId id="367" r:id="rId8"/>
    <p:sldId id="368" r:id="rId9"/>
    <p:sldId id="311" r:id="rId10"/>
    <p:sldId id="370" r:id="rId11"/>
    <p:sldId id="313" r:id="rId12"/>
    <p:sldId id="372" r:id="rId13"/>
    <p:sldId id="358" r:id="rId14"/>
    <p:sldId id="373" r:id="rId15"/>
    <p:sldId id="374" r:id="rId16"/>
    <p:sldId id="375" r:id="rId17"/>
    <p:sldId id="376" r:id="rId18"/>
    <p:sldId id="359" r:id="rId19"/>
    <p:sldId id="360" r:id="rId20"/>
    <p:sldId id="306" r:id="rId21"/>
    <p:sldId id="307" r:id="rId22"/>
    <p:sldId id="361" r:id="rId23"/>
    <p:sldId id="308" r:id="rId24"/>
    <p:sldId id="309" r:id="rId25"/>
    <p:sldId id="310" r:id="rId26"/>
    <p:sldId id="312" r:id="rId27"/>
    <p:sldId id="315" r:id="rId28"/>
    <p:sldId id="318" r:id="rId29"/>
    <p:sldId id="316" r:id="rId30"/>
    <p:sldId id="317" r:id="rId31"/>
    <p:sldId id="320" r:id="rId32"/>
    <p:sldId id="355" r:id="rId33"/>
    <p:sldId id="322" r:id="rId34"/>
    <p:sldId id="321" r:id="rId35"/>
    <p:sldId id="323" r:id="rId36"/>
    <p:sldId id="324" r:id="rId37"/>
    <p:sldId id="325" r:id="rId38"/>
    <p:sldId id="328" r:id="rId39"/>
    <p:sldId id="354" r:id="rId40"/>
    <p:sldId id="326" r:id="rId41"/>
    <p:sldId id="365" r:id="rId42"/>
    <p:sldId id="329" r:id="rId43"/>
    <p:sldId id="377" r:id="rId44"/>
    <p:sldId id="331" r:id="rId45"/>
    <p:sldId id="332" r:id="rId46"/>
    <p:sldId id="333" r:id="rId47"/>
    <p:sldId id="366" r:id="rId48"/>
    <p:sldId id="335" r:id="rId49"/>
    <p:sldId id="334" r:id="rId50"/>
    <p:sldId id="336" r:id="rId51"/>
    <p:sldId id="338" r:id="rId52"/>
    <p:sldId id="363" r:id="rId53"/>
    <p:sldId id="364" r:id="rId54"/>
    <p:sldId id="362" r:id="rId55"/>
    <p:sldId id="337" r:id="rId56"/>
    <p:sldId id="339" r:id="rId57"/>
    <p:sldId id="340" r:id="rId58"/>
    <p:sldId id="341" r:id="rId59"/>
    <p:sldId id="342" r:id="rId60"/>
    <p:sldId id="344" r:id="rId61"/>
    <p:sldId id="343" r:id="rId62"/>
    <p:sldId id="345" r:id="rId63"/>
    <p:sldId id="350" r:id="rId64"/>
    <p:sldId id="351" r:id="rId65"/>
    <p:sldId id="347" r:id="rId66"/>
    <p:sldId id="348" r:id="rId67"/>
    <p:sldId id="349" r:id="rId68"/>
    <p:sldId id="352" r:id="rId69"/>
    <p:sldId id="356" r:id="rId70"/>
    <p:sldId id="357" r:id="rId71"/>
    <p:sldId id="369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047" autoAdjust="0"/>
    <p:restoredTop sz="88915" autoAdjust="0"/>
  </p:normalViewPr>
  <p:slideViewPr>
    <p:cSldViewPr>
      <p:cViewPr>
        <p:scale>
          <a:sx n="110" d="100"/>
          <a:sy n="110" d="100"/>
        </p:scale>
        <p:origin x="-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06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560DB-461B-4673-8DF7-60F7E1AD9301}" type="datetimeFigureOut">
              <a:rPr lang="zh-CN" altLang="en-US" smtClean="0"/>
              <a:pPr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30CA4-E5E7-4C08-AF2A-A85BF39E4E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peer-to-peer networks offer a flexible means for nodes to join and leave the network.</a:t>
            </a:r>
          </a:p>
          <a:p>
            <a:r>
              <a:rPr lang="en-US" altLang="zh-CN" dirty="0" smtClean="0"/>
              <a:t>However, with super-peer networks a new problem is introduced, namely how to select the nodes that are eligible to</a:t>
            </a:r>
          </a:p>
          <a:p>
            <a:r>
              <a:rPr lang="en-US" altLang="zh-CN" dirty="0" smtClean="0"/>
              <a:t>become super peer.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   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搜索网络</a:t>
            </a:r>
          </a:p>
          <a:p>
            <a:pPr fontAlgn="base"/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英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haɪp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 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haɪp</a:t>
            </a:r>
            <a:r>
              <a:rPr lang="en-US" altLang="zh-CN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天花乱坠的广告宣传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大肆宣传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夸张地宣传（某人或某事物）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Mediate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经调解解决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斡旋促成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调停，调解，斡旋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居间的，间接的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Figure 2.1(a) shows a standard organization in which only </a:t>
            </a:r>
            <a:r>
              <a:rPr lang="en-US" altLang="zh-CN" dirty="0" err="1" smtClean="0"/>
              <a:t>downcalls</a:t>
            </a:r>
            <a:r>
              <a:rPr lang="en-US" altLang="zh-CN" dirty="0" smtClean="0"/>
              <a:t> to</a:t>
            </a:r>
          </a:p>
          <a:p>
            <a:r>
              <a:rPr lang="en-US" altLang="zh-CN" dirty="0" smtClean="0"/>
              <a:t>the next lower layer are made. This organization is commonly deployed in</a:t>
            </a:r>
          </a:p>
          <a:p>
            <a:r>
              <a:rPr lang="en-US" altLang="zh-CN" dirty="0" smtClean="0"/>
              <a:t>the case of network communication.</a:t>
            </a:r>
          </a:p>
          <a:p>
            <a:r>
              <a:rPr lang="en-US" altLang="zh-CN" dirty="0" smtClean="0"/>
              <a:t>In many situations we also encounter the organization shown in Fig-</a:t>
            </a:r>
          </a:p>
          <a:p>
            <a:r>
              <a:rPr lang="en-US" altLang="zh-CN" dirty="0" err="1" smtClean="0"/>
              <a:t>ure</a:t>
            </a:r>
            <a:r>
              <a:rPr lang="en-US" altLang="zh-CN" dirty="0" smtClean="0"/>
              <a:t> 2.1(b). Consider, for example, an application A that makes use of a library</a:t>
            </a:r>
          </a:p>
          <a:p>
            <a:r>
              <a:rPr lang="en-US" altLang="zh-CN" dirty="0" smtClean="0"/>
              <a:t>L OS to interface to an operating system. At the same time, the application uses</a:t>
            </a:r>
          </a:p>
          <a:p>
            <a:r>
              <a:rPr lang="en-US" altLang="zh-CN" dirty="0" smtClean="0"/>
              <a:t>a specialized mathematical library L math that has been implemented by also</a:t>
            </a:r>
          </a:p>
          <a:p>
            <a:r>
              <a:rPr lang="en-US" altLang="zh-CN" dirty="0" smtClean="0"/>
              <a:t>making use of L OS . In this case, referring to Figure 2.1(b), A is implemented at</a:t>
            </a:r>
          </a:p>
          <a:p>
            <a:r>
              <a:rPr lang="en-US" altLang="zh-CN" dirty="0" smtClean="0"/>
              <a:t>layer N − 1, L math at layer N − 2, and L OS which is common to both of them,</a:t>
            </a:r>
          </a:p>
          <a:p>
            <a:r>
              <a:rPr lang="en-US" altLang="zh-CN" dirty="0" smtClean="0"/>
              <a:t>at layer N − 3.</a:t>
            </a:r>
          </a:p>
          <a:p>
            <a:r>
              <a:rPr lang="en-US" altLang="zh-CN" dirty="0" smtClean="0"/>
              <a:t>Finally, a special situation is shown in Figure 2.1(c). In some cases, it</a:t>
            </a:r>
          </a:p>
          <a:p>
            <a:r>
              <a:rPr lang="en-US" altLang="zh-CN" dirty="0" smtClean="0"/>
              <a:t>is convenient to have a lower layer do an </a:t>
            </a:r>
            <a:r>
              <a:rPr lang="en-US" altLang="zh-CN" dirty="0" err="1" smtClean="0"/>
              <a:t>upcall</a:t>
            </a:r>
            <a:r>
              <a:rPr lang="en-US" altLang="zh-CN" dirty="0" smtClean="0"/>
              <a:t> to its next higher layer. A</a:t>
            </a:r>
          </a:p>
          <a:p>
            <a:r>
              <a:rPr lang="en-US" altLang="zh-CN" dirty="0" smtClean="0"/>
              <a:t>typical example is when an operating system signals the occurrence of an</a:t>
            </a:r>
          </a:p>
          <a:p>
            <a:r>
              <a:rPr lang="en-US" altLang="zh-CN" dirty="0" smtClean="0"/>
              <a:t>event, to which end it calls a user-defined operation for which an application</a:t>
            </a:r>
          </a:p>
          <a:p>
            <a:r>
              <a:rPr lang="en-US" altLang="zh-CN" dirty="0" smtClean="0"/>
              <a:t>had previously passed a reference (typically referred to as a handle).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For example, in the case of a bank, we may want to</a:t>
            </a:r>
          </a:p>
          <a:p>
            <a:r>
              <a:rPr lang="en-US" altLang="zh-CN" dirty="0" smtClean="0"/>
              <a:t>generate a notification when a customer’s credit card debt reaches a certain</a:t>
            </a:r>
          </a:p>
          <a:p>
            <a:r>
              <a:rPr lang="en-US" altLang="zh-CN" dirty="0" smtClean="0"/>
              <a:t>value. This type of information can be maintained through a database trigger</a:t>
            </a:r>
          </a:p>
          <a:p>
            <a:r>
              <a:rPr lang="en-US" altLang="zh-CN" dirty="0" smtClean="0"/>
              <a:t>that activates a handler for that trigger at the appropriate moment.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server-side stub is often referred to as a skeleton as it provides the</a:t>
            </a:r>
          </a:p>
          <a:p>
            <a:r>
              <a:rPr lang="en-US" altLang="zh-CN" dirty="0" smtClean="0"/>
              <a:t>bare means for letting the server middleware access the user-defined objects.</a:t>
            </a:r>
          </a:p>
          <a:p>
            <a:r>
              <a:rPr lang="en-US" altLang="zh-CN" dirty="0" smtClean="0"/>
              <a:t>In practice, it often contains incomplete code in the form of a language-specific</a:t>
            </a:r>
          </a:p>
          <a:p>
            <a:r>
              <a:rPr lang="en-US" altLang="zh-CN" dirty="0" smtClean="0"/>
              <a:t>class that needs to be further specialized by the developer.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30CA4-E5E7-4C08-AF2A-A85BF39E4E3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 smtClean="0"/>
              <a:t>/70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Ling Zhou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Distributed Systems Unit 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90FA9-C50F-487B-9982-93184D9944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ling.zhou@se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Distributed Systems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008776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 smtClean="0">
                <a:solidFill>
                  <a:srgbClr val="002060"/>
                </a:solidFill>
              </a:rPr>
              <a:t>Unit 2 ARCHITECTURES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Ling ZHOU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School of Computer Science and Engineering</a:t>
            </a:r>
            <a:endParaRPr lang="zh-CN" altLang="zh-CN" sz="2000" dirty="0" smtClean="0"/>
          </a:p>
          <a:p>
            <a:r>
              <a:rPr lang="en-US" altLang="zh-CN" sz="2000" dirty="0" smtClean="0"/>
              <a:t>College of Software Engineering, </a:t>
            </a:r>
          </a:p>
          <a:p>
            <a:r>
              <a:rPr lang="en-US" altLang="zh-CN" sz="2000" dirty="0" smtClean="0"/>
              <a:t>Southeast University, Nanjing</a:t>
            </a:r>
            <a:endParaRPr lang="zh-CN" altLang="zh-CN" sz="2000" dirty="0" smtClean="0"/>
          </a:p>
          <a:p>
            <a:r>
              <a:rPr lang="en-US" altLang="zh-CN" sz="2000" dirty="0" smtClean="0">
                <a:hlinkClick r:id="rId2"/>
              </a:rPr>
              <a:t>ling.zhou@seu.edu.cn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30556"/>
            <a:ext cx="5148064" cy="72744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0" name="Picture 6" descr="See the source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3786190"/>
            <a:ext cx="2500298" cy="309108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Processing Level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363272" cy="576064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altLang="zh-CN" sz="2000" dirty="0" smtClean="0"/>
              <a:t>contains </a:t>
            </a:r>
            <a:r>
              <a:rPr lang="en-US" altLang="zh-CN" sz="2000" dirty="0" smtClean="0"/>
              <a:t>the core functionality of an application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484784"/>
            <a:ext cx="194421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Internet search </a:t>
            </a:r>
          </a:p>
          <a:p>
            <a:r>
              <a:rPr lang="en-US" altLang="zh-CN" dirty="0" smtClean="0"/>
              <a:t>engine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8" y="1484784"/>
            <a:ext cx="309634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Decision support system for a stock brokerage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4128" y="1484784"/>
            <a:ext cx="25922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Typical desktop package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60432" y="1340768"/>
            <a:ext cx="68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…</a:t>
            </a:r>
            <a:endParaRPr lang="zh-CN" altLang="en-US" sz="3600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457200" y="2357430"/>
            <a:ext cx="8229600" cy="178595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front end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implementing the user interface or offering a programming interface to external applications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 end 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accessing a database with the financial data.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485804" y="3714752"/>
            <a:ext cx="6229336" cy="264320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 programs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between these two.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200" dirty="0" smtClean="0">
                <a:solidFill>
                  <a:srgbClr val="0070C0"/>
                </a:solidFill>
              </a:rPr>
              <a:t>Analysis</a:t>
            </a:r>
            <a:r>
              <a:rPr lang="en-US" altLang="zh-CN" sz="2200" dirty="0" smtClean="0"/>
              <a:t> of financial data may require sophisticated methods and </a:t>
            </a:r>
            <a:r>
              <a:rPr lang="en-US" altLang="zh-CN" sz="2200" dirty="0" smtClean="0"/>
              <a:t>techniques </a:t>
            </a:r>
            <a:r>
              <a:rPr lang="en-US" altLang="zh-CN" sz="2200" dirty="0" smtClean="0"/>
              <a:t>from statistics and </a:t>
            </a:r>
            <a:r>
              <a:rPr lang="en-US" altLang="zh-CN" sz="2200" dirty="0" smtClean="0"/>
              <a:t>AI. 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200" dirty="0" smtClean="0"/>
              <a:t>In </a:t>
            </a:r>
            <a:r>
              <a:rPr lang="en-US" altLang="zh-CN" sz="2200" dirty="0" smtClean="0"/>
              <a:t>some cases, the core </a:t>
            </a:r>
            <a:r>
              <a:rPr lang="en-US" altLang="zh-CN" sz="2200" dirty="0" smtClean="0"/>
              <a:t>of a </a:t>
            </a:r>
            <a:r>
              <a:rPr lang="en-US" altLang="zh-CN" sz="2200" dirty="0" smtClean="0">
                <a:solidFill>
                  <a:srgbClr val="0070C0"/>
                </a:solidFill>
              </a:rPr>
              <a:t>financial decision support system </a:t>
            </a:r>
            <a:r>
              <a:rPr lang="en-US" altLang="zh-CN" sz="2200" dirty="0" smtClean="0"/>
              <a:t>may even need to be executed on </a:t>
            </a:r>
            <a:r>
              <a:rPr lang="en-US" altLang="zh-CN" sz="2200" dirty="0" smtClean="0">
                <a:solidFill>
                  <a:srgbClr val="0070C0"/>
                </a:solidFill>
              </a:rPr>
              <a:t>high performance </a:t>
            </a:r>
            <a:r>
              <a:rPr lang="en-US" altLang="zh-CN" sz="2200" dirty="0" smtClean="0">
                <a:solidFill>
                  <a:srgbClr val="0070C0"/>
                </a:solidFill>
              </a:rPr>
              <a:t>computers </a:t>
            </a:r>
            <a:r>
              <a:rPr lang="en-US" altLang="zh-CN" sz="2200" dirty="0" smtClean="0"/>
              <a:t>in order to achieve the throughput and </a:t>
            </a:r>
            <a:r>
              <a:rPr lang="en-US" altLang="zh-CN" sz="2200" dirty="0" smtClean="0"/>
              <a:t>responsiveness that </a:t>
            </a:r>
            <a:r>
              <a:rPr lang="en-US" altLang="zh-CN" sz="2200" dirty="0" smtClean="0"/>
              <a:t>is expected from its users.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27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2704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Processing Level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363272" cy="576064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altLang="zh-CN" sz="2000" dirty="0" smtClean="0"/>
              <a:t>contains </a:t>
            </a:r>
            <a:r>
              <a:rPr lang="en-US" altLang="zh-CN" sz="2000" dirty="0" smtClean="0"/>
              <a:t>the core functionality of an application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484784"/>
            <a:ext cx="194421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Internet search </a:t>
            </a:r>
          </a:p>
          <a:p>
            <a:r>
              <a:rPr lang="en-US" altLang="zh-CN" dirty="0" smtClean="0"/>
              <a:t>engine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8" y="1484784"/>
            <a:ext cx="309634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Decision support system for a stock brokerage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4128" y="1484784"/>
            <a:ext cx="25922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Typical desktop package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60432" y="1340768"/>
            <a:ext cx="68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…</a:t>
            </a:r>
            <a:endParaRPr lang="zh-CN" altLang="en-US" sz="3600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457200" y="2357430"/>
            <a:ext cx="8229600" cy="407196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altLang="zh-CN" sz="2600" dirty="0" smtClean="0"/>
              <a:t>A </a:t>
            </a:r>
            <a:r>
              <a:rPr lang="en-US" altLang="zh-CN" sz="2600" dirty="0" smtClean="0"/>
              <a:t>typical </a:t>
            </a:r>
            <a:r>
              <a:rPr lang="en-US" altLang="zh-CN" sz="2600" dirty="0" smtClean="0">
                <a:solidFill>
                  <a:srgbClr val="FF0000"/>
                </a:solidFill>
              </a:rPr>
              <a:t>desktop package</a:t>
            </a:r>
            <a:r>
              <a:rPr lang="en-US" altLang="zh-CN" sz="2600" dirty="0" smtClean="0"/>
              <a:t>, consisting of a </a:t>
            </a:r>
            <a:r>
              <a:rPr lang="en-US" altLang="zh-CN" sz="2600" dirty="0" smtClean="0"/>
              <a:t>word processor</a:t>
            </a:r>
            <a:r>
              <a:rPr lang="en-US" altLang="zh-CN" sz="2600" dirty="0" smtClean="0"/>
              <a:t>, a spreadsheet application, communication facilities, and so on</a:t>
            </a:r>
            <a:r>
              <a:rPr lang="en-US" altLang="zh-CN" sz="2600" dirty="0" smtClean="0"/>
              <a:t>.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400" dirty="0" smtClean="0"/>
              <a:t>Generally integrated through a </a:t>
            </a:r>
            <a:r>
              <a:rPr lang="en-US" altLang="zh-CN" sz="2400" dirty="0" smtClean="0">
                <a:solidFill>
                  <a:srgbClr val="FF0000"/>
                </a:solidFill>
              </a:rPr>
              <a:t>common user interface.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400" dirty="0" smtClean="0"/>
              <a:t>The </a:t>
            </a:r>
            <a:r>
              <a:rPr lang="en-US" altLang="zh-CN" sz="2400" dirty="0" smtClean="0">
                <a:solidFill>
                  <a:srgbClr val="FF0000"/>
                </a:solidFill>
              </a:rPr>
              <a:t>processing level </a:t>
            </a:r>
            <a:r>
              <a:rPr lang="en-US" altLang="zh-CN" sz="2400" dirty="0" smtClean="0"/>
              <a:t>consists of </a:t>
            </a:r>
            <a:r>
              <a:rPr lang="en-US" altLang="zh-CN" sz="2400" dirty="0" smtClean="0">
                <a:solidFill>
                  <a:srgbClr val="0070C0"/>
                </a:solidFill>
              </a:rPr>
              <a:t>a relatively large collection of programs</a:t>
            </a:r>
            <a:r>
              <a:rPr lang="en-US" altLang="zh-CN" sz="2400" dirty="0" smtClean="0"/>
              <a:t>, each having rather simple processing capabilities.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400" dirty="0" smtClean="0"/>
              <a:t>The 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level </a:t>
            </a:r>
            <a:r>
              <a:rPr lang="en-US" altLang="zh-CN" sz="2400" dirty="0" smtClean="0"/>
              <a:t>contains the programs that maintain the actual data. </a:t>
            </a:r>
          </a:p>
          <a:p>
            <a:pPr marL="1188720" lvl="2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200" dirty="0" smtClean="0"/>
              <a:t>Data </a:t>
            </a:r>
            <a:r>
              <a:rPr lang="en-US" altLang="zh-CN" sz="2200" dirty="0" smtClean="0"/>
              <a:t>are often </a:t>
            </a:r>
            <a:r>
              <a:rPr lang="en-US" altLang="zh-CN" sz="2200" dirty="0" smtClean="0">
                <a:solidFill>
                  <a:srgbClr val="0070C0"/>
                </a:solidFill>
              </a:rPr>
              <a:t>persistent</a:t>
            </a:r>
            <a:r>
              <a:rPr lang="en-US" altLang="zh-CN" sz="2200" dirty="0" smtClean="0"/>
              <a:t>. </a:t>
            </a:r>
            <a:endParaRPr lang="en-US" altLang="zh-CN" sz="2200" dirty="0" smtClean="0"/>
          </a:p>
          <a:p>
            <a:pPr marL="1188720" lvl="2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altLang="zh-CN" sz="2200" dirty="0" smtClean="0"/>
              <a:t>In </a:t>
            </a:r>
            <a:r>
              <a:rPr lang="en-US" altLang="zh-CN" sz="2200" dirty="0" smtClean="0"/>
              <a:t>its simplest form, the data level consists of a file system / a full-fledged database.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27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270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1071546"/>
            <a:ext cx="3905246" cy="178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Object-based and service-oriented </a:t>
            </a:r>
            <a:r>
              <a:rPr lang="en-US" altLang="zh-CN" dirty="0" smtClean="0"/>
              <a:t>architectures (SOA)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3116"/>
            <a:ext cx="8229600" cy="418148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b="1" dirty="0" smtClean="0"/>
              <a:t>Essence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Looser </a:t>
            </a:r>
            <a:r>
              <a:rPr lang="en-US" altLang="zh-CN" sz="2400" dirty="0" smtClean="0">
                <a:solidFill>
                  <a:srgbClr val="FF0000"/>
                </a:solidFill>
              </a:rPr>
              <a:t>organization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Components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FF0000"/>
                </a:solidFill>
              </a:rPr>
              <a:t>objects</a:t>
            </a:r>
            <a:r>
              <a:rPr lang="en-US" altLang="zh-CN" sz="2400" dirty="0" smtClean="0"/>
              <a:t>, </a:t>
            </a:r>
            <a:r>
              <a:rPr lang="en-US" altLang="zh-CN" sz="2400" u="sng" dirty="0" smtClean="0"/>
              <a:t>connected</a:t>
            </a:r>
            <a:r>
              <a:rPr lang="en-US" altLang="zh-CN" sz="2400" dirty="0" smtClean="0"/>
              <a:t> to each other </a:t>
            </a:r>
            <a:r>
              <a:rPr lang="en-US" altLang="zh-CN" sz="2400" u="sng" dirty="0" smtClean="0"/>
              <a:t>through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70C0"/>
                </a:solidFill>
              </a:rPr>
              <a:t>remote</a:t>
            </a:r>
            <a:r>
              <a:rPr lang="en-US" altLang="zh-CN" sz="2400" dirty="0" smtClean="0"/>
              <a:t>) </a:t>
            </a:r>
            <a:r>
              <a:rPr lang="en-US" altLang="zh-CN" sz="2400" dirty="0" smtClean="0">
                <a:solidFill>
                  <a:srgbClr val="FF0000"/>
                </a:solidFill>
              </a:rPr>
              <a:t>procedure </a:t>
            </a:r>
            <a:r>
              <a:rPr lang="en-US" altLang="zh-CN" sz="2400" dirty="0" smtClean="0">
                <a:solidFill>
                  <a:srgbClr val="FF0000"/>
                </a:solidFill>
              </a:rPr>
              <a:t>calls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Objects may be placed on different machines; calls can thus execute across a network.</a:t>
            </a:r>
          </a:p>
          <a:p>
            <a:pPr>
              <a:buNone/>
            </a:pPr>
            <a:r>
              <a:rPr lang="en-US" altLang="zh-CN" b="1" dirty="0" smtClean="0"/>
              <a:t>Encapsulation</a:t>
            </a:r>
          </a:p>
          <a:p>
            <a:r>
              <a:rPr lang="en-US" altLang="zh-CN" sz="2400" dirty="0" smtClean="0"/>
              <a:t>Objects are said to </a:t>
            </a:r>
            <a:r>
              <a:rPr lang="en-US" altLang="zh-CN" sz="2400" dirty="0" smtClean="0">
                <a:solidFill>
                  <a:srgbClr val="FF0000"/>
                </a:solidFill>
              </a:rPr>
              <a:t>encapsulate </a:t>
            </a:r>
            <a:r>
              <a:rPr lang="en-US" altLang="zh-CN" sz="2400" dirty="0" smtClean="0">
                <a:solidFill>
                  <a:srgbClr val="FF0000"/>
                </a:solidFill>
              </a:rPr>
              <a:t>data  </a:t>
            </a:r>
            <a:r>
              <a:rPr lang="en-US" altLang="zh-CN" sz="2400" dirty="0" smtClean="0"/>
              <a:t>(called an object’s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state</a:t>
            </a:r>
            <a:r>
              <a:rPr lang="en-US" altLang="zh-CN" sz="2400" dirty="0" smtClean="0"/>
              <a:t> )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and offer </a:t>
            </a:r>
            <a:r>
              <a:rPr lang="en-US" altLang="zh-CN" sz="2400" dirty="0" smtClean="0">
                <a:solidFill>
                  <a:srgbClr val="FF0000"/>
                </a:solidFill>
              </a:rPr>
              <a:t>methods on that data</a:t>
            </a:r>
            <a:r>
              <a:rPr lang="en-US" altLang="zh-CN" sz="2400" dirty="0" smtClean="0"/>
              <a:t> </a:t>
            </a:r>
            <a:r>
              <a:rPr lang="en-US" altLang="zh-CN" sz="2400" u="sng" dirty="0" smtClean="0"/>
              <a:t>without revealing the internal implementation</a:t>
            </a:r>
            <a:r>
              <a:rPr lang="en-US" altLang="zh-CN" sz="2400" u="sng" dirty="0" smtClean="0"/>
              <a:t>.</a:t>
            </a:r>
          </a:p>
          <a:p>
            <a:r>
              <a:rPr lang="en-US" altLang="zh-CN" sz="2400" u="sng" dirty="0" smtClean="0"/>
              <a:t> </a:t>
            </a:r>
            <a:r>
              <a:rPr lang="en-US" altLang="zh-CN" sz="2400" dirty="0" smtClean="0"/>
              <a:t>An object </a:t>
            </a:r>
            <a:r>
              <a:rPr lang="en-US" altLang="zh-CN" sz="2400" dirty="0" smtClean="0"/>
              <a:t>should be </a:t>
            </a:r>
            <a:r>
              <a:rPr lang="en-US" altLang="zh-CN" sz="2400" dirty="0" smtClean="0">
                <a:solidFill>
                  <a:srgbClr val="FF0000"/>
                </a:solidFill>
              </a:rPr>
              <a:t>replaceable</a:t>
            </a:r>
            <a:r>
              <a:rPr lang="en-US" altLang="zh-CN" sz="2400" dirty="0" smtClean="0"/>
              <a:t> with one having exactly the same interface.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</a:t>
            </a:r>
            <a:r>
              <a:rPr lang="en-US" altLang="zh-CN" dirty="0" smtClean="0"/>
              <a:t>istributed </a:t>
            </a:r>
            <a:r>
              <a:rPr lang="en-US" altLang="zh-CN" dirty="0" smtClean="0"/>
              <a:t>object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 r="401" b="779"/>
          <a:stretch>
            <a:fillRect/>
          </a:stretch>
        </p:blipFill>
        <p:spPr bwMode="auto">
          <a:xfrm>
            <a:off x="642910" y="2714620"/>
            <a:ext cx="7674971" cy="393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214282" y="1285860"/>
            <a:ext cx="857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Common </a:t>
            </a:r>
            <a:r>
              <a:rPr lang="en-US" altLang="zh-CN" sz="2400" dirty="0" smtClean="0"/>
              <a:t>organization of a </a:t>
            </a:r>
            <a:r>
              <a:rPr lang="en-US" altLang="zh-CN" sz="2400" dirty="0" smtClean="0">
                <a:solidFill>
                  <a:srgbClr val="FF0000"/>
                </a:solidFill>
              </a:rPr>
              <a:t>remote object </a:t>
            </a:r>
            <a:r>
              <a:rPr lang="en-US" altLang="zh-CN" sz="2400" dirty="0" smtClean="0"/>
              <a:t>with client-side </a:t>
            </a:r>
            <a:r>
              <a:rPr lang="en-US" altLang="zh-CN" sz="2400" dirty="0" smtClean="0"/>
              <a:t>proxy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A </a:t>
            </a:r>
            <a:r>
              <a:rPr lang="en-US" altLang="zh-CN" sz="2400" dirty="0" smtClean="0">
                <a:solidFill>
                  <a:srgbClr val="FF0000"/>
                </a:solidFill>
              </a:rPr>
              <a:t>proxy</a:t>
            </a:r>
            <a:r>
              <a:rPr lang="en-US" altLang="zh-CN" sz="2400" dirty="0" smtClean="0"/>
              <a:t> is analogous to a client stub in RPC </a:t>
            </a:r>
            <a:r>
              <a:rPr lang="en-US" altLang="zh-CN" sz="2400" dirty="0" smtClean="0"/>
              <a:t>systems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The </a:t>
            </a:r>
            <a:r>
              <a:rPr lang="en-US" altLang="zh-CN" sz="2400" dirty="0" smtClean="0"/>
              <a:t>server-side stub is often referred to as a </a:t>
            </a:r>
            <a:r>
              <a:rPr lang="en-US" altLang="zh-CN" sz="2400" dirty="0" smtClean="0">
                <a:solidFill>
                  <a:srgbClr val="FF0000"/>
                </a:solidFill>
              </a:rPr>
              <a:t>skeleton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472518" cy="86752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Wingdings" pitchFamily="2" charset="2"/>
              </a:rPr>
              <a:t>Service-oriented </a:t>
            </a:r>
            <a:r>
              <a:rPr lang="en-US" altLang="zh-CN" dirty="0" smtClean="0">
                <a:sym typeface="Wingdings" pitchFamily="2" charset="2"/>
              </a:rPr>
              <a:t>architectures (SOA)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Object-based </a:t>
            </a:r>
            <a:r>
              <a:rPr lang="en-US" altLang="zh-CN" dirty="0" smtClean="0">
                <a:solidFill>
                  <a:srgbClr val="FF0000"/>
                </a:solidFill>
              </a:rPr>
              <a:t>architectures </a:t>
            </a:r>
            <a:r>
              <a:rPr lang="en-US" altLang="zh-CN" dirty="0" smtClean="0"/>
              <a:t>form the </a:t>
            </a:r>
            <a:r>
              <a:rPr lang="en-US" altLang="zh-CN" dirty="0" smtClean="0">
                <a:solidFill>
                  <a:srgbClr val="0070C0"/>
                </a:solidFill>
              </a:rPr>
              <a:t>foundation </a:t>
            </a:r>
            <a:r>
              <a:rPr lang="en-US" altLang="zh-CN" dirty="0" smtClean="0"/>
              <a:t>of </a:t>
            </a:r>
            <a:r>
              <a:rPr lang="en-US" altLang="zh-CN" dirty="0" smtClean="0">
                <a:solidFill>
                  <a:srgbClr val="0070C0"/>
                </a:solidFill>
              </a:rPr>
              <a:t>encapsulating</a:t>
            </a:r>
            <a:r>
              <a:rPr lang="en-US" altLang="zh-CN" dirty="0" smtClean="0"/>
              <a:t> </a:t>
            </a:r>
            <a:r>
              <a:rPr lang="en-US" altLang="zh-CN" dirty="0" smtClean="0"/>
              <a:t>services into independent units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Encapsulation: </a:t>
            </a:r>
            <a:r>
              <a:rPr lang="en-US" altLang="zh-CN" dirty="0" smtClean="0"/>
              <a:t>the service as a whole is realized as a self-contained entity, although </a:t>
            </a:r>
            <a:r>
              <a:rPr lang="en-US" altLang="zh-CN" dirty="0" smtClean="0"/>
              <a:t>it can </a:t>
            </a:r>
            <a:r>
              <a:rPr lang="en-US" altLang="zh-CN" dirty="0" smtClean="0"/>
              <a:t>possibly make use of other services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By clearly separating various </a:t>
            </a:r>
            <a:r>
              <a:rPr lang="en-US" altLang="zh-CN" dirty="0" smtClean="0"/>
              <a:t>services such </a:t>
            </a:r>
            <a:r>
              <a:rPr lang="en-US" altLang="zh-CN" dirty="0" smtClean="0"/>
              <a:t>that they can operate </a:t>
            </a:r>
            <a:r>
              <a:rPr lang="en-US" altLang="zh-CN" dirty="0" smtClean="0"/>
              <a:t>independently </a:t>
            </a:r>
            <a:r>
              <a:rPr lang="en-US" altLang="zh-CN" dirty="0" smtClean="0">
                <a:sym typeface="Wingdings" pitchFamily="2" charset="2"/>
              </a:rPr>
              <a:t> </a:t>
            </a:r>
            <a:r>
              <a:rPr lang="en-US" altLang="zh-CN" dirty="0" smtClean="0">
                <a:solidFill>
                  <a:srgbClr val="FF0000"/>
                </a:solidFill>
                <a:sym typeface="Wingdings" pitchFamily="2" charset="2"/>
              </a:rPr>
              <a:t>service-oriented architectures (SOA)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E.g., cloud computing: </a:t>
            </a:r>
            <a:r>
              <a:rPr lang="en-US" altLang="zh-CN" dirty="0" smtClean="0"/>
              <a:t>makes use of storage services offered by a cloud provider.</a:t>
            </a:r>
          </a:p>
          <a:p>
            <a:pPr lvl="1"/>
            <a:r>
              <a:rPr lang="en-US" altLang="zh-CN" dirty="0" smtClean="0"/>
              <a:t>These </a:t>
            </a:r>
            <a:r>
              <a:rPr lang="en-US" altLang="zh-CN" dirty="0" smtClean="0">
                <a:solidFill>
                  <a:srgbClr val="0070C0"/>
                </a:solidFill>
              </a:rPr>
              <a:t>storage</a:t>
            </a:r>
            <a:r>
              <a:rPr lang="en-US" altLang="zh-CN" dirty="0" smtClean="0"/>
              <a:t> services are logically completely encapsulated into </a:t>
            </a:r>
            <a:r>
              <a:rPr lang="en-US" altLang="zh-CN" dirty="0" smtClean="0">
                <a:solidFill>
                  <a:srgbClr val="0070C0"/>
                </a:solidFill>
              </a:rPr>
              <a:t>a single unit</a:t>
            </a:r>
            <a:r>
              <a:rPr lang="en-US" altLang="zh-CN" dirty="0" smtClean="0"/>
              <a:t>, of which </a:t>
            </a:r>
            <a:r>
              <a:rPr lang="en-US" altLang="zh-CN" dirty="0" smtClean="0">
                <a:solidFill>
                  <a:srgbClr val="0070C0"/>
                </a:solidFill>
              </a:rPr>
              <a:t>an interface </a:t>
            </a:r>
            <a:r>
              <a:rPr lang="en-US" altLang="zh-CN" dirty="0" smtClean="0"/>
              <a:t>is made </a:t>
            </a:r>
            <a:r>
              <a:rPr lang="en-US" altLang="zh-CN" dirty="0" smtClean="0"/>
              <a:t>available to customers.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38962"/>
          </a:xfrm>
        </p:spPr>
        <p:txBody>
          <a:bodyPr/>
          <a:lstStyle/>
          <a:p>
            <a:r>
              <a:rPr lang="en-US" altLang="zh-CN" dirty="0" smtClean="0"/>
              <a:t>Service </a:t>
            </a:r>
            <a:r>
              <a:rPr lang="en-US" altLang="zh-CN" dirty="0" smtClean="0"/>
              <a:t>composition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1422082"/>
          </a:xfrm>
        </p:spPr>
        <p:txBody>
          <a:bodyPr/>
          <a:lstStyle/>
          <a:p>
            <a:r>
              <a:rPr lang="en-US" altLang="zh-CN" dirty="0" smtClean="0"/>
              <a:t>The problem of developing a </a:t>
            </a:r>
            <a:r>
              <a:rPr lang="en-US" altLang="zh-CN" dirty="0" smtClean="0">
                <a:solidFill>
                  <a:srgbClr val="0070C0"/>
                </a:solidFill>
              </a:rPr>
              <a:t>distributed system </a:t>
            </a:r>
            <a:r>
              <a:rPr lang="en-US" altLang="zh-CN" dirty="0" smtClean="0"/>
              <a:t>is partly one of service composition , and making sure that those services operate in harmony.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42976" y="3886146"/>
            <a:ext cx="417434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dirty="0" smtClean="0"/>
              <a:t> an application for processing </a:t>
            </a:r>
            <a:r>
              <a:rPr lang="en-US" altLang="zh-CN" sz="2000" dirty="0" smtClean="0"/>
              <a:t>orders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1142976" y="4286256"/>
            <a:ext cx="421484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operates on a local database containing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5786" y="3429000"/>
            <a:ext cx="355988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400" dirty="0" smtClean="0"/>
              <a:t>A Web shop selling goods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42976" y="4714884"/>
            <a:ext cx="4572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Order processing </a:t>
            </a:r>
            <a:r>
              <a:rPr lang="en-US" altLang="zh-CN" dirty="0" smtClean="0"/>
              <a:t>typically involves 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</a:t>
            </a:r>
            <a:r>
              <a:rPr lang="en-US" altLang="zh-CN" dirty="0" smtClean="0"/>
              <a:t>Selecting items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Registering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Checking the delivery channel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1357290" y="5857892"/>
            <a:ext cx="408291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Making sure that a payment takes place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857884" y="5715016"/>
            <a:ext cx="321471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handled by a separate service,</a:t>
            </a:r>
          </a:p>
          <a:p>
            <a:r>
              <a:rPr lang="en-US" altLang="zh-CN" dirty="0" smtClean="0"/>
              <a:t>run by a different organization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 flipV="1">
            <a:off x="5440203" y="6038182"/>
            <a:ext cx="417681" cy="4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4930" name="Picture 2" descr="Image result for e-commerce + clip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3286124"/>
            <a:ext cx="2781300" cy="1895476"/>
          </a:xfrm>
          <a:prstGeom prst="rect">
            <a:avLst/>
          </a:prstGeom>
          <a:noFill/>
        </p:spPr>
      </p:pic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38962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Resource-based </a:t>
            </a:r>
            <a:r>
              <a:rPr lang="en-US" altLang="zh-CN" sz="4800" dirty="0" smtClean="0"/>
              <a:t>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Mostly Web-based distributed systems are developed. </a:t>
            </a:r>
          </a:p>
          <a:p>
            <a:r>
              <a:rPr lang="en-US" altLang="zh-CN" dirty="0" smtClean="0"/>
              <a:t>One </a:t>
            </a:r>
            <a:r>
              <a:rPr lang="en-US" altLang="zh-CN" dirty="0" smtClean="0"/>
              <a:t>of the </a:t>
            </a:r>
            <a:r>
              <a:rPr lang="en-US" altLang="zh-CN" dirty="0" smtClean="0">
                <a:solidFill>
                  <a:srgbClr val="FF0000"/>
                </a:solidFill>
              </a:rPr>
              <a:t>problems</a:t>
            </a:r>
            <a:r>
              <a:rPr lang="en-US" altLang="zh-CN" dirty="0" smtClean="0"/>
              <a:t> with </a:t>
            </a:r>
            <a:r>
              <a:rPr lang="en-US" altLang="zh-CN" dirty="0" smtClean="0">
                <a:solidFill>
                  <a:srgbClr val="FF0000"/>
                </a:solidFill>
              </a:rPr>
              <a:t>service composition </a:t>
            </a:r>
            <a:r>
              <a:rPr lang="en-US" altLang="zh-CN" dirty="0" smtClean="0"/>
              <a:t>is </a:t>
            </a:r>
            <a:r>
              <a:rPr lang="en-US" altLang="zh-CN" dirty="0" smtClean="0"/>
              <a:t>that connecting </a:t>
            </a:r>
            <a:r>
              <a:rPr lang="en-US" altLang="zh-CN" dirty="0" smtClean="0"/>
              <a:t>various components can easily turn into an </a:t>
            </a:r>
            <a:r>
              <a:rPr lang="en-US" altLang="zh-CN" dirty="0" smtClean="0">
                <a:solidFill>
                  <a:srgbClr val="FF0000"/>
                </a:solidFill>
              </a:rPr>
              <a:t>integration </a:t>
            </a:r>
            <a:r>
              <a:rPr lang="en-US" altLang="zh-CN" dirty="0" smtClean="0">
                <a:solidFill>
                  <a:srgbClr val="FF0000"/>
                </a:solidFill>
              </a:rPr>
              <a:t>nightmare.</a:t>
            </a:r>
          </a:p>
          <a:p>
            <a:r>
              <a:rPr lang="en-US" altLang="zh-CN" dirty="0" smtClean="0"/>
              <a:t>As an alternative, one can also view a distributed system as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 smtClean="0"/>
              <a:t>huge </a:t>
            </a:r>
            <a:r>
              <a:rPr lang="en-US" altLang="zh-CN" dirty="0" smtClean="0"/>
              <a:t>collection </a:t>
            </a:r>
            <a:r>
              <a:rPr lang="en-US" altLang="zh-CN" dirty="0" smtClean="0"/>
              <a:t>of</a:t>
            </a:r>
            <a:r>
              <a:rPr lang="en-US" altLang="zh-CN" dirty="0" smtClean="0">
                <a:solidFill>
                  <a:srgbClr val="0070C0"/>
                </a:solidFill>
              </a:rPr>
              <a:t> resources </a:t>
            </a:r>
            <a:r>
              <a:rPr lang="en-US" altLang="zh-CN" dirty="0" smtClean="0"/>
              <a:t>that are individually </a:t>
            </a:r>
            <a:r>
              <a:rPr lang="en-US" altLang="zh-CN" dirty="0" smtClean="0">
                <a:solidFill>
                  <a:srgbClr val="0070C0"/>
                </a:solidFill>
              </a:rPr>
              <a:t>managed by components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1143008"/>
          </a:xfrm>
        </p:spPr>
        <p:txBody>
          <a:bodyPr>
            <a:normAutofit fontScale="90000"/>
          </a:bodyPr>
          <a:lstStyle/>
          <a:p>
            <a:r>
              <a:rPr lang="en-US" altLang="zh-CN" sz="4000" dirty="0" smtClean="0"/>
              <a:t> Representational State Transfer ( REST )</a:t>
            </a:r>
            <a:r>
              <a:rPr lang="en-US" altLang="zh-CN" sz="5400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 </a:t>
            </a:r>
            <a:r>
              <a:rPr lang="en-US" altLang="zh-CN" dirty="0" err="1" smtClean="0"/>
              <a:t>RESTful</a:t>
            </a:r>
            <a:r>
              <a:rPr lang="en-US" altLang="zh-CN" dirty="0" smtClean="0"/>
              <a:t> architectures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64347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CN" dirty="0" smtClean="0"/>
              <a:t>Essence</a:t>
            </a:r>
          </a:p>
          <a:p>
            <a:r>
              <a:rPr lang="en-US" altLang="zh-CN" dirty="0" smtClean="0"/>
              <a:t>View a distributed system as </a:t>
            </a:r>
            <a:r>
              <a:rPr lang="en-US" altLang="zh-CN" dirty="0" smtClean="0">
                <a:solidFill>
                  <a:srgbClr val="0070C0"/>
                </a:solidFill>
              </a:rPr>
              <a:t>a collection of resources</a:t>
            </a:r>
            <a:r>
              <a:rPr lang="en-US" altLang="zh-CN" dirty="0" smtClean="0"/>
              <a:t>, individually </a:t>
            </a:r>
            <a:r>
              <a:rPr lang="en-US" altLang="zh-CN" dirty="0" smtClean="0">
                <a:solidFill>
                  <a:srgbClr val="0070C0"/>
                </a:solidFill>
              </a:rPr>
              <a:t>managed by components</a:t>
            </a:r>
            <a:r>
              <a:rPr lang="en-US" altLang="zh-CN" dirty="0" smtClean="0"/>
              <a:t>. </a:t>
            </a:r>
          </a:p>
          <a:p>
            <a:pPr lvl="1"/>
            <a:r>
              <a:rPr lang="en-US" altLang="zh-CN" dirty="0" smtClean="0"/>
              <a:t>Resources may be added, removed, retrieved, and modified by (remote) applications.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Resources are identified through </a:t>
            </a:r>
            <a:r>
              <a:rPr lang="en-US" altLang="zh-CN" dirty="0" smtClean="0">
                <a:solidFill>
                  <a:srgbClr val="0070C0"/>
                </a:solidFill>
              </a:rPr>
              <a:t>a single naming scheme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All services offer </a:t>
            </a:r>
            <a:r>
              <a:rPr lang="en-US" altLang="zh-CN" dirty="0" smtClean="0">
                <a:solidFill>
                  <a:srgbClr val="FF0000"/>
                </a:solidFill>
              </a:rPr>
              <a:t>the same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Messages</a:t>
            </a:r>
            <a:r>
              <a:rPr lang="en-US" altLang="zh-CN" dirty="0" smtClean="0"/>
              <a:t> sent to or from a service are fully </a:t>
            </a:r>
            <a:r>
              <a:rPr lang="en-US" altLang="zh-CN" dirty="0" smtClean="0">
                <a:solidFill>
                  <a:srgbClr val="FF0000"/>
                </a:solidFill>
              </a:rPr>
              <a:t>self-described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After executing </a:t>
            </a:r>
            <a:r>
              <a:rPr lang="en-US" altLang="zh-CN" dirty="0" smtClean="0"/>
              <a:t>an operation at a service, that component </a:t>
            </a:r>
            <a:r>
              <a:rPr lang="en-US" altLang="zh-CN" dirty="0" smtClean="0">
                <a:solidFill>
                  <a:srgbClr val="FF0000"/>
                </a:solidFill>
              </a:rPr>
              <a:t>forgets everything about the caller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 smtClean="0"/>
              <a:t>Resource-based architectures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--On interfaces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Many people like </a:t>
            </a:r>
            <a:r>
              <a:rPr lang="en-US" altLang="zh-CN" dirty="0" err="1" smtClean="0"/>
              <a:t>RESTful</a:t>
            </a:r>
            <a:r>
              <a:rPr lang="en-US" altLang="zh-CN" dirty="0" smtClean="0"/>
              <a:t> approaches because the </a:t>
            </a:r>
            <a:r>
              <a:rPr lang="en-US" altLang="zh-CN" dirty="0" smtClean="0">
                <a:solidFill>
                  <a:srgbClr val="0070C0"/>
                </a:solidFill>
              </a:rPr>
              <a:t>interface to a service is so simple</a:t>
            </a:r>
            <a:r>
              <a:rPr lang="en-US" altLang="zh-CN" dirty="0" smtClean="0"/>
              <a:t>. </a:t>
            </a:r>
          </a:p>
          <a:p>
            <a:r>
              <a:rPr lang="en-US" altLang="zh-CN" dirty="0" smtClean="0"/>
              <a:t>The catch is that much needs to be done in the parameter space.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56" y="428604"/>
            <a:ext cx="8686800" cy="92869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Event-based and Data-centered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3071810"/>
            <a:ext cx="4786346" cy="342902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1800" b="1" dirty="0" smtClean="0"/>
              <a:t>Event-based architectures: </a:t>
            </a:r>
          </a:p>
          <a:p>
            <a:r>
              <a:rPr lang="en-US" altLang="zh-CN" sz="1800" dirty="0" smtClean="0"/>
              <a:t>processes communicate through the </a:t>
            </a:r>
            <a:r>
              <a:rPr lang="en-US" altLang="zh-CN" sz="1800" dirty="0" smtClean="0">
                <a:solidFill>
                  <a:srgbClr val="0070C0"/>
                </a:solidFill>
              </a:rPr>
              <a:t>propagation of events</a:t>
            </a:r>
            <a:r>
              <a:rPr lang="en-US" altLang="zh-CN" sz="1800" dirty="0" smtClean="0"/>
              <a:t> (optionally carry data)</a:t>
            </a:r>
          </a:p>
          <a:p>
            <a:r>
              <a:rPr lang="en-US" altLang="zh-CN" sz="1800" dirty="0" smtClean="0"/>
              <a:t>e.g., </a:t>
            </a:r>
            <a:r>
              <a:rPr lang="en-US" altLang="zh-CN" sz="1800" dirty="0" smtClean="0">
                <a:solidFill>
                  <a:srgbClr val="FF0000"/>
                </a:solidFill>
              </a:rPr>
              <a:t>publish/subscribe systems</a:t>
            </a:r>
          </a:p>
          <a:p>
            <a:pPr lvl="1"/>
            <a:r>
              <a:rPr lang="en-US" sz="1600" dirty="0" smtClean="0"/>
              <a:t>processes publish events after which the middleware ensures that only those processes that subscribed to those events will receive them</a:t>
            </a:r>
            <a:endParaRPr lang="en-US" altLang="zh-CN" sz="1600" dirty="0" smtClean="0"/>
          </a:p>
          <a:p>
            <a:r>
              <a:rPr lang="en-US" altLang="zh-CN" sz="1800" dirty="0" smtClean="0">
                <a:solidFill>
                  <a:srgbClr val="0070C0"/>
                </a:solidFill>
              </a:rPr>
              <a:t>Advantage: </a:t>
            </a:r>
            <a:r>
              <a:rPr lang="en-US" altLang="zh-CN" sz="1800" dirty="0" smtClean="0"/>
              <a:t>processes are </a:t>
            </a:r>
            <a:r>
              <a:rPr lang="en-US" altLang="zh-CN" sz="1800" u="sng" dirty="0" smtClean="0"/>
              <a:t>loosely coupled </a:t>
            </a:r>
            <a:r>
              <a:rPr lang="en-US" altLang="zh-CN" sz="1800" dirty="0" smtClean="0"/>
              <a:t>(</a:t>
            </a:r>
            <a:r>
              <a:rPr lang="en-US" altLang="zh-CN" sz="1800" dirty="0" smtClean="0">
                <a:solidFill>
                  <a:srgbClr val="FF0000"/>
                </a:solidFill>
              </a:rPr>
              <a:t>decoupled in space</a:t>
            </a:r>
            <a:r>
              <a:rPr lang="en-US" altLang="zh-CN" sz="1800" dirty="0" smtClean="0"/>
              <a:t> or </a:t>
            </a:r>
            <a:r>
              <a:rPr lang="en-US" altLang="zh-CN" sz="1800" dirty="0" smtClean="0">
                <a:solidFill>
                  <a:schemeClr val="tx1"/>
                </a:solidFill>
              </a:rPr>
              <a:t>referentially decoupled: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/>
              <a:t>processes need not explicitly refer to each other)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285720" y="1571612"/>
            <a:ext cx="7858180" cy="11430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altLang="zh-CN" sz="18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Data-centered architectures: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processes communicate through a common (passive or active)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repository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e.g., File-based or Web-based distributed systems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738"/>
          <a:stretch>
            <a:fillRect/>
          </a:stretch>
        </p:blipFill>
        <p:spPr bwMode="auto">
          <a:xfrm>
            <a:off x="5205416" y="3500438"/>
            <a:ext cx="3938584" cy="218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Unit 2 – Architecture: 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Architectural </a:t>
            </a:r>
            <a:r>
              <a:rPr lang="en-US" altLang="zh-CN" dirty="0" smtClean="0"/>
              <a:t>styles</a:t>
            </a:r>
          </a:p>
          <a:p>
            <a:r>
              <a:rPr lang="en-US" altLang="zh-CN" dirty="0" smtClean="0"/>
              <a:t>System </a:t>
            </a:r>
            <a:r>
              <a:rPr lang="en-US" altLang="zh-CN" dirty="0" smtClean="0"/>
              <a:t>architectures</a:t>
            </a:r>
            <a:endParaRPr lang="en-US" altLang="zh-CN" dirty="0" smtClean="0"/>
          </a:p>
          <a:p>
            <a:r>
              <a:rPr lang="en-US" altLang="zh-CN" dirty="0" smtClean="0"/>
              <a:t>Middleware organization</a:t>
            </a:r>
            <a:endParaRPr lang="en-US" altLang="zh-CN" dirty="0" smtClean="0"/>
          </a:p>
          <a:p>
            <a:r>
              <a:rPr lang="en-US" altLang="zh-CN" dirty="0" smtClean="0"/>
              <a:t>Example architectures</a:t>
            </a:r>
            <a:endParaRPr lang="en-US" altLang="zh-CN" dirty="0" smtClean="0"/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5" y="4293096"/>
            <a:ext cx="24717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2-02"/>
          <p:cNvPicPr>
            <a:picLocks noChangeAspect="1" noChangeArrowheads="1"/>
          </p:cNvPicPr>
          <p:nvPr/>
        </p:nvPicPr>
        <p:blipFill>
          <a:blip r:embed="rId2" cstate="print"/>
          <a:srcRect l="55984" t="-3397" r="-945" b="12740"/>
          <a:stretch>
            <a:fillRect/>
          </a:stretch>
        </p:blipFill>
        <p:spPr bwMode="auto">
          <a:xfrm>
            <a:off x="4857752" y="1412776"/>
            <a:ext cx="4111070" cy="230553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 Data Spaces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4329114" cy="43891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70C0"/>
                </a:solidFill>
              </a:rPr>
              <a:t>Combination </a:t>
            </a:r>
            <a:r>
              <a:rPr lang="en-US" sz="2000" dirty="0" smtClean="0"/>
              <a:t>of </a:t>
            </a:r>
            <a:r>
              <a:rPr lang="en-US" sz="2000" dirty="0" smtClean="0">
                <a:solidFill>
                  <a:srgbClr val="0070C0"/>
                </a:solidFill>
              </a:rPr>
              <a:t>event</a:t>
            </a:r>
            <a:r>
              <a:rPr lang="en-US" sz="2000" dirty="0" smtClean="0"/>
              <a:t>-based architectures with </a:t>
            </a:r>
            <a:r>
              <a:rPr lang="en-US" sz="2000" dirty="0" smtClean="0">
                <a:solidFill>
                  <a:srgbClr val="0070C0"/>
                </a:solidFill>
              </a:rPr>
              <a:t>data</a:t>
            </a:r>
            <a:r>
              <a:rPr lang="en-US" sz="2000" dirty="0" smtClean="0"/>
              <a:t>-centered architectures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solidFill>
                  <a:srgbClr val="FF0000"/>
                </a:solidFill>
              </a:rPr>
              <a:t>Decoupled in time</a:t>
            </a:r>
            <a:r>
              <a:rPr lang="en-US" altLang="zh-CN" sz="2000" dirty="0" smtClean="0"/>
              <a:t>: Processes </a:t>
            </a:r>
            <a:r>
              <a:rPr lang="en-US" altLang="zh-CN" sz="2000" dirty="0" smtClean="0">
                <a:solidFill>
                  <a:srgbClr val="0070C0"/>
                </a:solidFill>
              </a:rPr>
              <a:t>need not both be active</a:t>
            </a:r>
            <a:r>
              <a:rPr lang="en-US" altLang="zh-CN" sz="2000" dirty="0" smtClean="0"/>
              <a:t> when communication takes place.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/>
              <a:t>Use a SQL-like interface to the shared repository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/>
              <a:t>Data can be accessed using a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description</a:t>
            </a:r>
            <a:r>
              <a:rPr lang="en-US" altLang="zh-CN" sz="2000" dirty="0" smtClean="0"/>
              <a:t> rather than an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explicit reference</a:t>
            </a:r>
            <a:r>
              <a:rPr lang="en-US" altLang="zh-CN" sz="2000" dirty="0" smtClean="0"/>
              <a:t>, as is the case with files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929066"/>
            <a:ext cx="3214710" cy="23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Publish-subscribe architectures</a:t>
            </a:r>
            <a:br>
              <a:rPr lang="en-US" altLang="zh-CN" dirty="0" smtClean="0"/>
            </a:br>
            <a:r>
              <a:rPr lang="en-US" altLang="zh-CN" sz="4000" dirty="0" smtClean="0"/>
              <a:t>Coordination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Temporal and referential coupling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143636" y="2214554"/>
            <a:ext cx="2736304" cy="2738931"/>
            <a:chOff x="5652120" y="3933056"/>
            <a:chExt cx="2736304" cy="2738931"/>
          </a:xfrm>
        </p:grpSpPr>
        <p:pic>
          <p:nvPicPr>
            <p:cNvPr id="8" name="图片 7" descr="便签c.jpg"/>
            <p:cNvPicPr>
              <a:picLocks noChangeAspect="1"/>
            </p:cNvPicPr>
            <p:nvPr/>
          </p:nvPicPr>
          <p:blipFill>
            <a:blip r:embed="rId2" cstate="print"/>
            <a:srcRect l="9716" t="1030" r="972" b="1030"/>
            <a:stretch>
              <a:fillRect/>
            </a:stretch>
          </p:blipFill>
          <p:spPr>
            <a:xfrm>
              <a:off x="5652120" y="3933056"/>
              <a:ext cx="2719377" cy="273893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652120" y="4149080"/>
              <a:ext cx="273630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Comic Sans MS" pitchFamily="66" charset="0"/>
                </a:rPr>
                <a:t>Observation</a:t>
              </a:r>
            </a:p>
            <a:p>
              <a:endParaRPr lang="en-US" altLang="zh-CN" b="1" dirty="0" smtClean="0">
                <a:latin typeface="Comic Sans MS" pitchFamily="66" charset="0"/>
              </a:endParaRPr>
            </a:p>
            <a:p>
              <a:r>
                <a:rPr lang="en-US" altLang="zh-CN" dirty="0" smtClean="0">
                  <a:latin typeface="Comic Sans MS" pitchFamily="66" charset="0"/>
                </a:rPr>
                <a:t>Decoupling processes in </a:t>
              </a:r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space</a:t>
              </a:r>
              <a:r>
                <a:rPr lang="en-US" altLang="zh-CN" dirty="0" smtClean="0">
                  <a:latin typeface="Comic Sans MS" pitchFamily="66" charset="0"/>
                </a:rPr>
                <a:t> (“</a:t>
              </a:r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anonymous</a:t>
              </a:r>
              <a:r>
                <a:rPr lang="en-US" altLang="zh-CN" dirty="0" smtClean="0">
                  <a:latin typeface="Comic Sans MS" pitchFamily="66" charset="0"/>
                </a:rPr>
                <a:t>”) and also </a:t>
              </a:r>
            </a:p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time </a:t>
              </a:r>
              <a:r>
                <a:rPr lang="en-US" altLang="zh-CN" dirty="0" smtClean="0">
                  <a:latin typeface="Comic Sans MS" pitchFamily="66" charset="0"/>
                </a:rPr>
                <a:t>(“</a:t>
              </a:r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asynchronous</a:t>
              </a:r>
              <a:r>
                <a:rPr lang="en-US" altLang="zh-CN" dirty="0" smtClean="0">
                  <a:latin typeface="Comic Sans MS" pitchFamily="66" charset="0"/>
                </a:rPr>
                <a:t>”) has led to alternative styles.</a:t>
              </a:r>
              <a:endParaRPr lang="zh-CN" altLang="en-US" dirty="0">
                <a:latin typeface="Comic Sans MS" pitchFamily="66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928934"/>
            <a:ext cx="43719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Consideration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These software architectures all aim at achieving (at a reasonable level) </a:t>
            </a:r>
            <a:r>
              <a:rPr lang="en-US" altLang="zh-CN" dirty="0" smtClean="0">
                <a:solidFill>
                  <a:srgbClr val="FF0000"/>
                </a:solidFill>
              </a:rPr>
              <a:t>distribution transparency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 We have argued: </a:t>
            </a:r>
            <a:r>
              <a:rPr lang="en-US" altLang="zh-CN" dirty="0" smtClean="0">
                <a:solidFill>
                  <a:srgbClr val="0070C0"/>
                </a:solidFill>
              </a:rPr>
              <a:t>distribution transparency </a:t>
            </a:r>
            <a:r>
              <a:rPr lang="en-US" altLang="zh-CN" dirty="0" smtClean="0"/>
              <a:t>requires making </a:t>
            </a:r>
            <a:r>
              <a:rPr lang="en-US" altLang="zh-CN" dirty="0" smtClean="0">
                <a:solidFill>
                  <a:srgbClr val="0070C0"/>
                </a:solidFill>
              </a:rPr>
              <a:t>trade-off</a:t>
            </a:r>
            <a:r>
              <a:rPr lang="en-US" altLang="zh-CN" dirty="0" smtClean="0"/>
              <a:t> between performance, fault tolerance, ease of programming, …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70C0"/>
                </a:solidFill>
              </a:rPr>
              <a:t>No single solution </a:t>
            </a:r>
            <a:r>
              <a:rPr lang="en-US" altLang="zh-CN" dirty="0" smtClean="0"/>
              <a:t>will meet the requirement for all possible distributed applications </a:t>
            </a:r>
            <a:r>
              <a:rPr lang="en-US" altLang="zh-CN" dirty="0" smtClean="0">
                <a:sym typeface="Wingdings" pitchFamily="2" charset="2"/>
              </a:rPr>
              <a:t> </a:t>
            </a:r>
            <a:r>
              <a:rPr lang="en-US" altLang="zh-CN" u="sng" dirty="0" smtClean="0">
                <a:solidFill>
                  <a:srgbClr val="0070C0"/>
                </a:solidFill>
              </a:rPr>
              <a:t>No single distributed system</a:t>
            </a:r>
            <a:r>
              <a:rPr lang="en-US" altLang="zh-CN" u="sng" dirty="0" smtClean="0"/>
              <a:t> can be used to cover 90% of all possible cases.</a:t>
            </a:r>
            <a:endParaRPr lang="zh-CN" altLang="en-US" u="sn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Deciding on software components, their interaction, and their placement leads to an </a:t>
            </a:r>
            <a:r>
              <a:rPr lang="en-US" altLang="zh-CN" u="sng" dirty="0" smtClean="0"/>
              <a:t>instance of a software architecture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system architecture</a:t>
            </a:r>
          </a:p>
          <a:p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en-US" altLang="zh-CN" dirty="0" smtClean="0">
                <a:sym typeface="Wingdings" pitchFamily="2" charset="2"/>
              </a:rPr>
              <a:t>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Decentralized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Hybrid Forms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06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Centralized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556792"/>
            <a:ext cx="8352928" cy="3096344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CN" sz="3300" dirty="0" smtClean="0">
                <a:solidFill>
                  <a:srgbClr val="FF0000"/>
                </a:solidFill>
              </a:rPr>
              <a:t>Basic client-server (C/S) model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Processes in DS are divided into two (possibly </a:t>
            </a:r>
            <a:r>
              <a:rPr lang="en-US" altLang="zh-CN" i="1" dirty="0" smtClean="0">
                <a:solidFill>
                  <a:srgbClr val="0070C0"/>
                </a:solidFill>
              </a:rPr>
              <a:t>overlapping</a:t>
            </a:r>
            <a:r>
              <a:rPr lang="en-US" altLang="zh-CN" dirty="0" smtClean="0"/>
              <a:t>) groups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server</a:t>
            </a:r>
            <a:r>
              <a:rPr lang="en-US" altLang="zh-CN" dirty="0" smtClean="0"/>
              <a:t> is a process implementing/offering a service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client</a:t>
            </a:r>
            <a:r>
              <a:rPr lang="en-US" altLang="zh-CN" dirty="0" smtClean="0"/>
              <a:t> is a process that requests/uses a service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Clients and servers </a:t>
            </a:r>
            <a:r>
              <a:rPr lang="en-US" altLang="zh-CN" u="sng" dirty="0" smtClean="0"/>
              <a:t>can be on different machines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Communication: by a simple </a:t>
            </a:r>
            <a:r>
              <a:rPr lang="en-US" altLang="zh-CN" dirty="0" smtClean="0">
                <a:solidFill>
                  <a:srgbClr val="0070C0"/>
                </a:solidFill>
              </a:rPr>
              <a:t>connectionless</a:t>
            </a:r>
            <a:r>
              <a:rPr lang="en-US" altLang="zh-CN" dirty="0" smtClean="0"/>
              <a:t> protocol (efficient </a:t>
            </a:r>
            <a:r>
              <a:rPr lang="en-US" altLang="zh-CN" dirty="0" smtClean="0">
                <a:solidFill>
                  <a:srgbClr val="0070C0"/>
                </a:solidFill>
              </a:rPr>
              <a:t>in LAN</a:t>
            </a:r>
            <a:r>
              <a:rPr lang="en-US" altLang="zh-CN" dirty="0" smtClean="0"/>
              <a:t>) or a reliable </a:t>
            </a:r>
            <a:r>
              <a:rPr lang="en-US" altLang="zh-CN" dirty="0" smtClean="0">
                <a:solidFill>
                  <a:srgbClr val="0070C0"/>
                </a:solidFill>
              </a:rPr>
              <a:t>connection-oriented</a:t>
            </a:r>
            <a:r>
              <a:rPr lang="en-US" altLang="zh-CN" dirty="0" smtClean="0"/>
              <a:t> protocol (fine </a:t>
            </a:r>
            <a:r>
              <a:rPr lang="en-US" altLang="zh-CN" dirty="0" smtClean="0">
                <a:solidFill>
                  <a:srgbClr val="0070C0"/>
                </a:solidFill>
              </a:rPr>
              <a:t>in WAN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1026" name="Picture 2" descr="02-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653136"/>
            <a:ext cx="3876675" cy="147637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076056" y="5013176"/>
            <a:ext cx="338437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General interaction between a client and a server, i.e.,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sz="20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request-reply behavior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User-interface Level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224" y="1935480"/>
            <a:ext cx="5266928" cy="4389120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i="1" dirty="0" smtClean="0">
                <a:solidFill>
                  <a:srgbClr val="FF0000"/>
                </a:solidFill>
              </a:rPr>
              <a:t>Clients</a:t>
            </a:r>
            <a:r>
              <a:rPr lang="en-US" altLang="zh-CN" dirty="0" smtClean="0"/>
              <a:t> typically implement this level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Consists of different programs that allow end users to interact with applications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a character-based screen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User’s terminal doing some local processing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Advanced user interfaces offer more functionality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0" y="4006805"/>
            <a:ext cx="1259632" cy="2374523"/>
            <a:chOff x="0" y="3429000"/>
            <a:chExt cx="1259632" cy="2374523"/>
          </a:xfrm>
        </p:grpSpPr>
        <p:sp>
          <p:nvSpPr>
            <p:cNvPr id="7" name="燕尾形箭头 6"/>
            <p:cNvSpPr/>
            <p:nvPr/>
          </p:nvSpPr>
          <p:spPr>
            <a:xfrm rot="5400000" flipV="1">
              <a:off x="-144524" y="4041068"/>
              <a:ext cx="1800200" cy="576064"/>
            </a:xfrm>
            <a:prstGeom prst="notchedRightArrow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0"/>
              <a:tileRect/>
            </a:gra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3429000"/>
              <a:ext cx="125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simplest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5157192"/>
              <a:ext cx="1259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More advanced</a:t>
              </a:r>
              <a:endParaRPr lang="zh-CN" alt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00808"/>
            <a:ext cx="2857500" cy="156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077072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973" y="3501008"/>
            <a:ext cx="105727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3212976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Level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Contains the programs that maintain the actual data on which the applications operate.</a:t>
            </a:r>
          </a:p>
          <a:p>
            <a:pPr>
              <a:spcAft>
                <a:spcPts val="600"/>
              </a:spcAft>
            </a:pPr>
            <a:r>
              <a:rPr lang="en-US" altLang="zh-CN" b="1" dirty="0" smtClean="0"/>
              <a:t>Important property: </a:t>
            </a:r>
            <a:r>
              <a:rPr lang="en-US" altLang="zh-CN" dirty="0" smtClean="0">
                <a:solidFill>
                  <a:srgbClr val="0070C0"/>
                </a:solidFill>
              </a:rPr>
              <a:t>data are often </a:t>
            </a:r>
            <a:r>
              <a:rPr lang="en-US" altLang="zh-CN" dirty="0" smtClean="0">
                <a:solidFill>
                  <a:srgbClr val="FF0000"/>
                </a:solidFill>
              </a:rPr>
              <a:t>persistent</a:t>
            </a:r>
            <a:r>
              <a:rPr lang="en-US" altLang="zh-CN" dirty="0" smtClean="0"/>
              <a:t>, </a:t>
            </a:r>
          </a:p>
          <a:p>
            <a:pPr lvl="1">
              <a:spcAft>
                <a:spcPts val="600"/>
              </a:spcAft>
              <a:buNone/>
            </a:pPr>
            <a:r>
              <a:rPr lang="en-US" altLang="zh-CN" dirty="0" smtClean="0"/>
              <a:t>- i.e., even if no application is running, data will be stored somewhere for next use.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Typically implemented at the </a:t>
            </a:r>
            <a:r>
              <a:rPr lang="en-US" altLang="zh-CN" i="1" dirty="0" smtClean="0">
                <a:solidFill>
                  <a:srgbClr val="FF0000"/>
                </a:solidFill>
              </a:rPr>
              <a:t>server</a:t>
            </a:r>
            <a:r>
              <a:rPr lang="en-US" altLang="zh-CN" dirty="0" smtClean="0"/>
              <a:t> side</a:t>
            </a:r>
          </a:p>
          <a:p>
            <a:pPr>
              <a:spcAft>
                <a:spcPts val="600"/>
              </a:spcAft>
            </a:pPr>
            <a:r>
              <a:rPr lang="en-US" altLang="zh-CN" u="sng" dirty="0" smtClean="0"/>
              <a:t>Functions:</a:t>
            </a:r>
          </a:p>
          <a:p>
            <a:pPr lvl="1">
              <a:spcAft>
                <a:spcPts val="600"/>
              </a:spcAft>
              <a:buNone/>
            </a:pPr>
            <a:r>
              <a:rPr lang="en-US" altLang="zh-CN" dirty="0" smtClean="0"/>
              <a:t>- Storing data</a:t>
            </a:r>
          </a:p>
          <a:p>
            <a:pPr lvl="1">
              <a:spcAft>
                <a:spcPts val="600"/>
              </a:spcAft>
              <a:buNone/>
            </a:pPr>
            <a:r>
              <a:rPr lang="en-US" altLang="zh-CN" dirty="0" smtClean="0"/>
              <a:t>- Also responsible for keeping data </a:t>
            </a:r>
            <a:r>
              <a:rPr lang="en-US" altLang="zh-CN" i="1" dirty="0" smtClean="0">
                <a:solidFill>
                  <a:srgbClr val="FF0000"/>
                </a:solidFill>
              </a:rPr>
              <a:t>consistent</a:t>
            </a:r>
            <a:r>
              <a:rPr lang="en-US" altLang="zh-CN" dirty="0" smtClean="0"/>
              <a:t> across different applications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Relational databases: </a:t>
            </a:r>
            <a:r>
              <a:rPr lang="en-US" altLang="zh-CN" dirty="0" smtClean="0">
                <a:solidFill>
                  <a:srgbClr val="FF0000"/>
                </a:solidFill>
              </a:rPr>
              <a:t>Data independence are crucial</a:t>
            </a:r>
          </a:p>
          <a:p>
            <a:pPr lvl="1">
              <a:spcAft>
                <a:spcPts val="600"/>
              </a:spcAft>
              <a:buNone/>
            </a:pPr>
            <a:r>
              <a:rPr lang="en-US" altLang="zh-CN" dirty="0" smtClean="0"/>
              <a:t>- </a:t>
            </a:r>
            <a:r>
              <a:rPr lang="en-US" altLang="zh-CN" dirty="0" smtClean="0">
                <a:solidFill>
                  <a:srgbClr val="0070C0"/>
                </a:solidFill>
              </a:rPr>
              <a:t>Helps separate </a:t>
            </a:r>
            <a:r>
              <a:rPr lang="en-US" altLang="zh-CN" dirty="0" smtClean="0"/>
              <a:t>the processing level from the data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 l="24803" t="34016" r="40394" b="28136"/>
          <a:stretch>
            <a:fillRect/>
          </a:stretch>
        </p:blipFill>
        <p:spPr bwMode="auto">
          <a:xfrm>
            <a:off x="5724128" y="4725144"/>
            <a:ext cx="3182386" cy="194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2704"/>
          </a:xfrm>
        </p:spPr>
        <p:txBody>
          <a:bodyPr/>
          <a:lstStyle/>
          <a:p>
            <a:r>
              <a:rPr lang="en-US" altLang="zh-CN" dirty="0" smtClean="0"/>
              <a:t>Multi-tiered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484784"/>
            <a:ext cx="5500726" cy="49446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 smtClean="0"/>
              <a:t>Some traditional organizations</a:t>
            </a:r>
          </a:p>
          <a:p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Single-tiered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smtClean="0"/>
              <a:t>dumb terminal/mainframe configuration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Two-tiered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smtClean="0"/>
              <a:t>client/</a:t>
            </a:r>
            <a:r>
              <a:rPr lang="en-US" altLang="zh-CN" dirty="0" smtClean="0">
                <a:solidFill>
                  <a:srgbClr val="FF0000"/>
                </a:solidFill>
              </a:rPr>
              <a:t>single</a:t>
            </a:r>
            <a:r>
              <a:rPr lang="en-US" altLang="zh-CN" dirty="0" smtClean="0"/>
              <a:t> server configuration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Three-tiered</a:t>
            </a:r>
            <a:r>
              <a:rPr lang="en-US" altLang="zh-CN" dirty="0" smtClean="0"/>
              <a:t>: </a:t>
            </a:r>
          </a:p>
          <a:p>
            <a:pPr lvl="1">
              <a:spcBef>
                <a:spcPts val="1200"/>
              </a:spcBef>
            </a:pPr>
            <a:r>
              <a:rPr lang="en-US" altLang="zh-CN" dirty="0" smtClean="0"/>
              <a:t>each layer on separate machine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28819" t="32756" r="43701" b="36115"/>
          <a:stretch>
            <a:fillRect/>
          </a:stretch>
        </p:blipFill>
        <p:spPr bwMode="auto">
          <a:xfrm>
            <a:off x="6058936" y="1268760"/>
            <a:ext cx="2512771" cy="160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26220" t="32756" r="41339" b="38635"/>
          <a:stretch>
            <a:fillRect/>
          </a:stretch>
        </p:blipFill>
        <p:spPr bwMode="auto">
          <a:xfrm>
            <a:off x="5832119" y="3061760"/>
            <a:ext cx="2966405" cy="14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8640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Physically two-tiered architecture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8339138" cy="36210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79712" y="5877272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Alternative client-server organizations (a)-(e)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043608" y="1412776"/>
            <a:ext cx="2016224" cy="576064"/>
            <a:chOff x="1043608" y="1412776"/>
            <a:chExt cx="2016224" cy="576064"/>
          </a:xfrm>
        </p:grpSpPr>
        <p:sp>
          <p:nvSpPr>
            <p:cNvPr id="8" name="右大括号 7"/>
            <p:cNvSpPr/>
            <p:nvPr/>
          </p:nvSpPr>
          <p:spPr>
            <a:xfrm rot="16200000">
              <a:off x="1907704" y="1124744"/>
              <a:ext cx="288032" cy="1440160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412776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No processing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56176" y="1124744"/>
            <a:ext cx="2016224" cy="864096"/>
            <a:chOff x="6156176" y="1124744"/>
            <a:chExt cx="2016224" cy="864096"/>
          </a:xfrm>
        </p:grpSpPr>
        <p:sp>
          <p:nvSpPr>
            <p:cNvPr id="11" name="右大括号 10"/>
            <p:cNvSpPr/>
            <p:nvPr/>
          </p:nvSpPr>
          <p:spPr>
            <a:xfrm rot="16200000">
              <a:off x="7020272" y="1124744"/>
              <a:ext cx="288032" cy="1440160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6176" y="1124744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</a:rPr>
                <a:t>Most processing + some data storage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</p:grpSp>
      <p:sp>
        <p:nvSpPr>
          <p:cNvPr id="13" name="虚尾箭头 12"/>
          <p:cNvSpPr/>
          <p:nvPr/>
        </p:nvSpPr>
        <p:spPr>
          <a:xfrm flipH="1">
            <a:off x="3707904" y="5373216"/>
            <a:ext cx="1800200" cy="504056"/>
          </a:xfrm>
          <a:prstGeom prst="stripedRightArrow">
            <a:avLst>
              <a:gd name="adj1" fmla="val 50000"/>
              <a:gd name="adj2" fmla="val 81642"/>
            </a:avLst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88224" y="5373216"/>
            <a:ext cx="1368152" cy="369332"/>
          </a:xfrm>
          <a:prstGeom prst="rect">
            <a:avLst/>
          </a:prstGeom>
          <a:solidFill>
            <a:srgbClr val="FF33CC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Fat clients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5373216"/>
            <a:ext cx="136815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thin clients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60232" y="472514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33CC"/>
                </a:solidFill>
                <a:latin typeface="Comic Sans MS" pitchFamily="66" charset="0"/>
              </a:rPr>
              <a:t>popular</a:t>
            </a:r>
            <a:endParaRPr lang="zh-CN" altLang="en-US" b="1" dirty="0">
              <a:solidFill>
                <a:srgbClr val="FF33CC"/>
              </a:solidFill>
              <a:latin typeface="Comic Sans MS" pitchFamily="66" charset="0"/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Trend to Thin Clients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5266928" cy="4517856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70C0"/>
                </a:solidFill>
              </a:rPr>
              <a:t>Fat clients</a:t>
            </a:r>
            <a:r>
              <a:rPr lang="en-US" altLang="zh-CN" dirty="0" smtClean="0"/>
              <a:t>: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Not optimal from a system’s management perspective (more functionality, more problematic management)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sym typeface="Wingdings" pitchFamily="2" charset="2"/>
              </a:rPr>
              <a:t>Client-side software </a:t>
            </a:r>
            <a:r>
              <a:rPr lang="en-US" altLang="zh-CN" u="sng" dirty="0" smtClean="0">
                <a:sym typeface="Wingdings" pitchFamily="2" charset="2"/>
              </a:rPr>
              <a:t>prone to errors </a:t>
            </a:r>
            <a:r>
              <a:rPr lang="en-US" altLang="zh-CN" dirty="0" smtClean="0">
                <a:sym typeface="Wingdings" pitchFamily="2" charset="2"/>
              </a:rPr>
              <a:t>and </a:t>
            </a:r>
            <a:r>
              <a:rPr lang="en-US" altLang="zh-CN" u="sng" dirty="0" smtClean="0">
                <a:sym typeface="Wingdings" pitchFamily="2" charset="2"/>
              </a:rPr>
              <a:t>dependent</a:t>
            </a:r>
            <a:r>
              <a:rPr lang="en-US" altLang="zh-CN" dirty="0" smtClean="0">
                <a:sym typeface="Wingdings" pitchFamily="2" charset="2"/>
              </a:rPr>
              <a:t> on the client’s platform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70C0"/>
                </a:solidFill>
                <a:sym typeface="Wingdings" pitchFamily="2" charset="2"/>
              </a:rPr>
              <a:t>Thin clients</a:t>
            </a:r>
            <a:r>
              <a:rPr lang="en-US" altLang="zh-CN" dirty="0" smtClean="0">
                <a:sym typeface="Wingdings" pitchFamily="2" charset="2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  <a:sym typeface="Wingdings" pitchFamily="2" charset="2"/>
              </a:rPr>
              <a:t>Easier management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sym typeface="Wingdings" pitchFamily="2" charset="2"/>
              </a:rPr>
              <a:t>But less sophisticated UI and client-perceived performance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70C0"/>
                </a:solidFill>
                <a:sym typeface="Wingdings" pitchFamily="2" charset="2"/>
              </a:rPr>
              <a:t>Server-side solutions become more </a:t>
            </a:r>
            <a:r>
              <a:rPr lang="en-US" altLang="zh-CN" dirty="0" smtClean="0">
                <a:solidFill>
                  <a:srgbClr val="FF0000"/>
                </a:solidFill>
                <a:sym typeface="Wingdings" pitchFamily="2" charset="2"/>
              </a:rPr>
              <a:t>distributed</a:t>
            </a:r>
            <a:r>
              <a:rPr lang="en-US" altLang="zh-CN" dirty="0" smtClean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altLang="zh-CN" dirty="0" smtClean="0">
                <a:sym typeface="Wingdings" pitchFamily="2" charset="2"/>
              </a:rPr>
              <a:t>by multiple servers running on different machines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060848"/>
            <a:ext cx="3048000" cy="389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tist impression of ant-like self-organization applied to traffic networks. © 2006 Gilles van Kraling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1357298"/>
            <a:ext cx="3810000" cy="5019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63272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Organization of a 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5186370" cy="449391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To master DS complexity, the systems need to be properly organized.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To make a distinction between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</a:t>
            </a:r>
            <a:r>
              <a:rPr lang="en-US" altLang="zh-CN" u="sng" dirty="0" smtClean="0">
                <a:solidFill>
                  <a:srgbClr val="FF0000"/>
                </a:solidFill>
              </a:rPr>
              <a:t>logical organization </a:t>
            </a:r>
            <a:r>
              <a:rPr lang="en-US" altLang="zh-CN" dirty="0" smtClean="0"/>
              <a:t>of the collection of software components (</a:t>
            </a:r>
            <a:r>
              <a:rPr lang="en-US" altLang="zh-CN" b="1" i="1" dirty="0" smtClean="0">
                <a:solidFill>
                  <a:srgbClr val="0070C0"/>
                </a:solidFill>
              </a:rPr>
              <a:t>software</a:t>
            </a:r>
            <a:r>
              <a:rPr lang="en-US" altLang="zh-CN" i="1" dirty="0" smtClean="0">
                <a:solidFill>
                  <a:srgbClr val="0070C0"/>
                </a:solidFill>
              </a:rPr>
              <a:t> architecture</a:t>
            </a:r>
            <a:r>
              <a:rPr lang="en-US" altLang="zh-CN" dirty="0" smtClean="0"/>
              <a:t>)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the </a:t>
            </a:r>
            <a:r>
              <a:rPr lang="en-US" altLang="zh-CN" dirty="0" smtClean="0"/>
              <a:t>actual </a:t>
            </a:r>
            <a:r>
              <a:rPr lang="en-US" altLang="zh-CN" u="sng" dirty="0" smtClean="0"/>
              <a:t>physical </a:t>
            </a:r>
            <a:r>
              <a:rPr lang="en-US" altLang="zh-CN" u="sng" dirty="0" smtClean="0"/>
              <a:t>realization</a:t>
            </a:r>
            <a:r>
              <a:rPr lang="en-US" altLang="zh-CN" dirty="0" smtClean="0"/>
              <a:t>         (</a:t>
            </a:r>
            <a:r>
              <a:rPr lang="en-US" altLang="zh-CN" b="1" i="1" dirty="0" smtClean="0">
                <a:solidFill>
                  <a:srgbClr val="0070C0"/>
                </a:solidFill>
              </a:rPr>
              <a:t>system </a:t>
            </a:r>
            <a:r>
              <a:rPr lang="en-US" altLang="zh-CN" i="1" dirty="0" smtClean="0">
                <a:solidFill>
                  <a:srgbClr val="0070C0"/>
                </a:solidFill>
              </a:rPr>
              <a:t>architecture</a:t>
            </a:r>
            <a:r>
              <a:rPr lang="en-US" altLang="zh-CN" dirty="0" smtClean="0"/>
              <a:t>)</a:t>
            </a:r>
          </a:p>
          <a:p>
            <a:pPr lvl="2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dirty="0" smtClean="0"/>
              <a:t>how to instantiate and place software components on real machines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The organization of DS is </a:t>
            </a:r>
            <a:r>
              <a:rPr lang="en-US" altLang="zh-CN" u="sng" dirty="0" smtClean="0"/>
              <a:t>mostly about software components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571480"/>
            <a:ext cx="8501122" cy="128588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Three-Tiered Architecture</a:t>
            </a:r>
            <a:r>
              <a:rPr lang="en-US" altLang="zh-CN" dirty="0" smtClean="0">
                <a:ea typeface="宋体" charset="-122"/>
              </a:rPr>
              <a:t>              </a:t>
            </a:r>
            <a:br>
              <a:rPr lang="en-US" altLang="zh-CN" dirty="0" smtClean="0">
                <a:ea typeface="宋体" charset="-122"/>
              </a:rPr>
            </a:br>
            <a:r>
              <a:rPr lang="en-US" altLang="zh-CN" sz="3600" dirty="0" smtClean="0">
                <a:ea typeface="宋体" charset="-122"/>
              </a:rPr>
              <a:t>An example of an application server acting as client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8334375" cy="3508375"/>
          </a:xfrm>
          <a:prstGeom prst="rect">
            <a:avLst/>
          </a:prstGeom>
          <a:noFill/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Summary of Multi-Tier Architecture (n-tier Architecture)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Multi-tier architecture is a client–server architecture </a:t>
            </a:r>
          </a:p>
          <a:p>
            <a:pPr lvl="1"/>
            <a:r>
              <a:rPr lang="en-US" altLang="zh-CN" dirty="0" smtClean="0"/>
              <a:t>in which </a:t>
            </a:r>
            <a:r>
              <a:rPr lang="en-US" altLang="zh-CN" u="sng" dirty="0" smtClean="0"/>
              <a:t>the functions </a:t>
            </a:r>
            <a:r>
              <a:rPr lang="en-US" altLang="zh-CN" dirty="0" smtClean="0"/>
              <a:t>such as presentation, application processing, and data management </a:t>
            </a:r>
            <a:r>
              <a:rPr lang="en-US" altLang="zh-CN" u="sng" dirty="0" smtClean="0"/>
              <a:t>are physically separated. 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By separating an application into tiers, developers obtain </a:t>
            </a:r>
            <a:r>
              <a:rPr lang="en-US" altLang="zh-CN" u="sng" dirty="0" smtClean="0"/>
              <a:t>the option of changing or adding a specific layer</a:t>
            </a:r>
            <a:r>
              <a:rPr lang="en-US" altLang="zh-CN" dirty="0" smtClean="0"/>
              <a:t>, instead of reworking the entire application. </a:t>
            </a:r>
          </a:p>
          <a:p>
            <a:pPr lvl="1"/>
            <a:r>
              <a:rPr lang="en-US" altLang="zh-CN" dirty="0" smtClean="0"/>
              <a:t>It provides a model by which developers can </a:t>
            </a:r>
            <a:r>
              <a:rPr lang="en-US" altLang="zh-CN" u="sng" dirty="0" smtClean="0"/>
              <a:t>create flexible and reusable applications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most general use </a:t>
            </a:r>
            <a:r>
              <a:rPr lang="en-US" altLang="zh-CN" dirty="0" smtClean="0"/>
              <a:t>of multi-tier architecture is the </a:t>
            </a:r>
            <a:r>
              <a:rPr lang="en-US" altLang="zh-CN" dirty="0" smtClean="0">
                <a:solidFill>
                  <a:srgbClr val="0070C0"/>
                </a:solidFill>
              </a:rPr>
              <a:t>three-tier architecture</a:t>
            </a:r>
            <a:r>
              <a:rPr lang="en-US" altLang="zh-CN" dirty="0" smtClean="0"/>
              <a:t>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Deciding on software components, their interaction, and their placement leads to an </a:t>
            </a:r>
            <a:r>
              <a:rPr lang="en-US" altLang="zh-CN" u="sng" dirty="0" smtClean="0"/>
              <a:t>instance of a software architecture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system architecture</a:t>
            </a:r>
          </a:p>
          <a:p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en-US" altLang="zh-CN" dirty="0" smtClean="0">
                <a:sym typeface="Wingdings" pitchFamily="2" charset="2"/>
              </a:rPr>
              <a:t>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Decentralized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Hybrid Forms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06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US" altLang="zh-CN" dirty="0" smtClean="0"/>
              <a:t>Decentralized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Two ways of organizing client-server applications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solidFill>
                  <a:srgbClr val="0070C0"/>
                </a:solidFill>
              </a:rPr>
              <a:t>Vertical distribution</a:t>
            </a:r>
          </a:p>
          <a:p>
            <a:pPr marL="850392" lvl="1" indent="-457200">
              <a:spcAft>
                <a:spcPts val="600"/>
              </a:spcAft>
            </a:pPr>
            <a:r>
              <a:rPr lang="en-US" altLang="zh-CN" sz="2200" dirty="0" smtClean="0"/>
              <a:t>Placing logically different components on different machines</a:t>
            </a:r>
          </a:p>
          <a:p>
            <a:pPr marL="850392" lvl="1" indent="-457200">
              <a:spcAft>
                <a:spcPts val="600"/>
              </a:spcAft>
            </a:pPr>
            <a:r>
              <a:rPr lang="en-US" altLang="zh-CN" sz="2200" dirty="0" smtClean="0"/>
              <a:t>E.g., multi-tiered architecture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solidFill>
                  <a:srgbClr val="0070C0"/>
                </a:solidFill>
              </a:rPr>
              <a:t>Horizontal distribution </a:t>
            </a:r>
          </a:p>
          <a:p>
            <a:pPr marL="880110" lvl="1" indent="-514350">
              <a:spcAft>
                <a:spcPts val="600"/>
              </a:spcAft>
            </a:pPr>
            <a:r>
              <a:rPr lang="en-US" altLang="zh-CN" sz="2200" dirty="0" smtClean="0"/>
              <a:t>A </a:t>
            </a:r>
            <a:r>
              <a:rPr lang="en-US" altLang="zh-CN" sz="2200" u="sng" dirty="0" smtClean="0"/>
              <a:t>client</a:t>
            </a:r>
            <a:r>
              <a:rPr lang="en-US" altLang="zh-CN" sz="2200" dirty="0" smtClean="0"/>
              <a:t> or </a:t>
            </a:r>
            <a:r>
              <a:rPr lang="en-US" altLang="zh-CN" sz="2200" u="sng" dirty="0" smtClean="0"/>
              <a:t>server</a:t>
            </a:r>
            <a:r>
              <a:rPr lang="en-US" altLang="zh-CN" sz="2200" dirty="0" smtClean="0"/>
              <a:t> may be physically </a:t>
            </a:r>
            <a:r>
              <a:rPr lang="en-US" altLang="zh-CN" sz="2200" u="sng" dirty="0" smtClean="0"/>
              <a:t>split up </a:t>
            </a:r>
            <a:r>
              <a:rPr lang="en-US" altLang="zh-CN" sz="2200" dirty="0" smtClean="0"/>
              <a:t>into logically equivalent parts, but </a:t>
            </a:r>
            <a:r>
              <a:rPr lang="en-US" altLang="zh-CN" sz="2200" dirty="0" smtClean="0">
                <a:solidFill>
                  <a:srgbClr val="0070C0"/>
                </a:solidFill>
              </a:rPr>
              <a:t>each part is operating </a:t>
            </a:r>
            <a:r>
              <a:rPr lang="en-US" altLang="zh-CN" sz="2200" dirty="0" smtClean="0"/>
              <a:t>on its </a:t>
            </a:r>
            <a:r>
              <a:rPr lang="en-US" altLang="zh-CN" sz="2200" dirty="0" smtClean="0">
                <a:solidFill>
                  <a:srgbClr val="0070C0"/>
                </a:solidFill>
              </a:rPr>
              <a:t>own share of the complete data set</a:t>
            </a:r>
            <a:r>
              <a:rPr lang="en-US" altLang="zh-CN" sz="2200" dirty="0" smtClean="0"/>
              <a:t>, thus </a:t>
            </a:r>
            <a:r>
              <a:rPr lang="en-US" altLang="zh-CN" sz="2200" u="sng" dirty="0" smtClean="0"/>
              <a:t>balancing the load</a:t>
            </a:r>
          </a:p>
          <a:p>
            <a:pPr marL="880110" lvl="1" indent="-514350">
              <a:spcAft>
                <a:spcPts val="600"/>
              </a:spcAft>
            </a:pPr>
            <a:r>
              <a:rPr lang="en-US" altLang="zh-CN" sz="2200" dirty="0" smtClean="0"/>
              <a:t>E.g., modern peer-to-peer systems (</a:t>
            </a:r>
            <a:r>
              <a:rPr lang="en-US" altLang="zh-CN" sz="2200" dirty="0" smtClean="0">
                <a:solidFill>
                  <a:srgbClr val="FF0000"/>
                </a:solidFill>
              </a:rPr>
              <a:t>P2P</a:t>
            </a:r>
            <a:r>
              <a:rPr lang="en-US" altLang="zh-CN" sz="2200" dirty="0" smtClean="0"/>
              <a:t>)</a:t>
            </a:r>
            <a:endParaRPr lang="zh-CN" altLang="en-US" sz="2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4424511"/>
            <a:ext cx="22574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2704"/>
          </a:xfrm>
        </p:spPr>
        <p:txBody>
          <a:bodyPr/>
          <a:lstStyle/>
          <a:p>
            <a:r>
              <a:rPr lang="en-US" altLang="zh-CN" dirty="0" smtClean="0"/>
              <a:t>Peer-to-Peer System (P2P)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338437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  <a:buNone/>
            </a:pPr>
            <a:r>
              <a:rPr lang="en-US" altLang="zh-CN" sz="3100" dirty="0" smtClean="0"/>
              <a:t>Characteristics: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Processes that constitute a P2P are equal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70C0"/>
                </a:solidFill>
              </a:rPr>
              <a:t>Symmetric behavior: </a:t>
            </a:r>
            <a:r>
              <a:rPr lang="en-US" altLang="zh-CN" dirty="0" smtClean="0"/>
              <a:t>Much of the interaction between processes is symmetric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altLang="zh-CN" sz="2300" dirty="0" smtClean="0"/>
              <a:t>Each process will act as a client and a server at the same time (called a </a:t>
            </a:r>
            <a:r>
              <a:rPr lang="en-US" altLang="zh-CN" sz="2300" b="1" dirty="0" err="1" smtClean="0">
                <a:solidFill>
                  <a:srgbClr val="FF0000"/>
                </a:solidFill>
              </a:rPr>
              <a:t>servent</a:t>
            </a:r>
            <a:r>
              <a:rPr lang="en-US" altLang="zh-CN" sz="2300" dirty="0" smtClean="0"/>
              <a:t>)</a:t>
            </a:r>
          </a:p>
          <a:p>
            <a:pPr>
              <a:spcAft>
                <a:spcPts val="600"/>
              </a:spcAft>
              <a:buFontTx/>
              <a:buChar char="-"/>
            </a:pPr>
            <a:r>
              <a:rPr lang="en-US" altLang="zh-CN" sz="2800" dirty="0" smtClean="0"/>
              <a:t>   How to organize the processes in an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overlay network</a:t>
            </a:r>
            <a:r>
              <a:rPr lang="en-US" altLang="zh-CN" sz="2800" dirty="0" smtClean="0"/>
              <a:t>?</a:t>
            </a:r>
            <a:r>
              <a:rPr lang="en-US" altLang="zh-CN" b="1" dirty="0" smtClean="0"/>
              <a:t> </a:t>
            </a:r>
          </a:p>
          <a:p>
            <a:r>
              <a:rPr lang="en-US" altLang="zh-CN" sz="2600" dirty="0" smtClean="0">
                <a:solidFill>
                  <a:srgbClr val="0070C0"/>
                </a:solidFill>
              </a:rPr>
              <a:t>Structured P2P </a:t>
            </a:r>
            <a:r>
              <a:rPr lang="en-US" altLang="zh-CN" sz="2600" dirty="0" smtClean="0"/>
              <a:t>(</a:t>
            </a:r>
            <a:r>
              <a:rPr lang="en-US" altLang="zh-CN" sz="2800" dirty="0" smtClean="0"/>
              <a:t>nodes are organized following a specific distributed data structure) </a:t>
            </a:r>
          </a:p>
          <a:p>
            <a:r>
              <a:rPr lang="en-US" altLang="zh-CN" sz="2600" dirty="0" smtClean="0">
                <a:solidFill>
                  <a:srgbClr val="0070C0"/>
                </a:solidFill>
              </a:rPr>
              <a:t>Unstructured P2P </a:t>
            </a:r>
            <a:r>
              <a:rPr lang="en-US" altLang="zh-CN" sz="2600" dirty="0" smtClean="0"/>
              <a:t>(</a:t>
            </a:r>
            <a:r>
              <a:rPr lang="en-US" altLang="zh-CN" dirty="0" smtClean="0"/>
              <a:t>nodes have randomly selected neighbors</a:t>
            </a:r>
            <a:r>
              <a:rPr lang="en-US" altLang="zh-CN" sz="2600" dirty="0" smtClean="0"/>
              <a:t>)</a:t>
            </a:r>
            <a:endParaRPr lang="zh-CN" altLang="en-US" sz="2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43608" y="4509120"/>
            <a:ext cx="4896544" cy="2000250"/>
            <a:chOff x="1043608" y="4653136"/>
            <a:chExt cx="4896544" cy="2000250"/>
          </a:xfrm>
        </p:grpSpPr>
        <p:pic>
          <p:nvPicPr>
            <p:cNvPr id="11" name="图片 10" descr="信条卡片系列-6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08" y="4653136"/>
              <a:ext cx="4896544" cy="20002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03648" y="5013176"/>
              <a:ext cx="41044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400" dirty="0" smtClean="0">
                  <a:solidFill>
                    <a:srgbClr val="FF0000"/>
                  </a:solidFill>
                  <a:latin typeface="Comic Sans MS" pitchFamily="66" charset="0"/>
                </a:rPr>
                <a:t>Note: </a:t>
              </a:r>
            </a:p>
            <a:p>
              <a:r>
                <a:rPr lang="en-US" altLang="zh-CN" dirty="0" smtClean="0">
                  <a:latin typeface="Comic Sans MS" pitchFamily="66" charset="0"/>
                </a:rPr>
                <a:t>In virtually all cases, we are dealing with </a:t>
              </a:r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overlay networks</a:t>
              </a:r>
              <a:r>
                <a:rPr lang="en-US" altLang="zh-CN" dirty="0" smtClean="0">
                  <a:latin typeface="Comic Sans MS" pitchFamily="66" charset="0"/>
                </a:rPr>
                <a:t>: data is</a:t>
              </a:r>
            </a:p>
            <a:p>
              <a:r>
                <a:rPr lang="en-US" altLang="zh-CN" dirty="0" smtClean="0">
                  <a:latin typeface="Comic Sans MS" pitchFamily="66" charset="0"/>
                </a:rPr>
                <a:t>routed over connections setup between the nodes</a:t>
              </a:r>
              <a:endParaRPr lang="zh-CN" altLang="en-US" dirty="0">
                <a:latin typeface="Comic Sans MS" pitchFamily="66" charset="0"/>
              </a:endParaRPr>
            </a:p>
          </p:txBody>
        </p:sp>
      </p:grpSp>
      <p:pic>
        <p:nvPicPr>
          <p:cNvPr id="40962" name="Picture 2" descr="http://t3.gstatic.com/images?q=tbn:ANd9GcQpt0NFr9nSZ3ZJiR-AfE4ny59zv2V-pwZzERGSYlDB-f7q2BoznQ"/>
          <p:cNvPicPr>
            <a:picLocks noChangeAspect="1" noChangeArrowheads="1"/>
          </p:cNvPicPr>
          <p:nvPr/>
        </p:nvPicPr>
        <p:blipFill>
          <a:blip r:embed="rId4" cstate="print"/>
          <a:srcRect l="18971" t="5845" r="18971" b="5845"/>
          <a:stretch>
            <a:fillRect/>
          </a:stretch>
        </p:blipFill>
        <p:spPr bwMode="auto">
          <a:xfrm>
            <a:off x="539552" y="2924944"/>
            <a:ext cx="459287" cy="489551"/>
          </a:xfrm>
          <a:prstGeom prst="rect">
            <a:avLst/>
          </a:prstGeom>
          <a:noFill/>
        </p:spPr>
      </p:pic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 l="12992" t="26457" r="39685" b="15118"/>
          <a:stretch>
            <a:fillRect/>
          </a:stretch>
        </p:blipFill>
        <p:spPr bwMode="auto">
          <a:xfrm>
            <a:off x="5537987" y="1268760"/>
            <a:ext cx="3606013" cy="250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/>
          <a:lstStyle/>
          <a:p>
            <a:r>
              <a:rPr lang="en-US" altLang="zh-CN" dirty="0" smtClean="0"/>
              <a:t>About Overlay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772816"/>
            <a:ext cx="8229600" cy="455178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A computer </a:t>
            </a:r>
            <a:r>
              <a:rPr lang="en-US" altLang="zh-CN" dirty="0" smtClean="0">
                <a:solidFill>
                  <a:srgbClr val="0070C0"/>
                </a:solidFill>
              </a:rPr>
              <a:t>network </a:t>
            </a:r>
            <a:r>
              <a:rPr lang="en-US" altLang="zh-CN" dirty="0" smtClean="0"/>
              <a:t>which is </a:t>
            </a:r>
            <a:r>
              <a:rPr lang="en-US" altLang="zh-CN" dirty="0" smtClean="0">
                <a:solidFill>
                  <a:srgbClr val="0070C0"/>
                </a:solidFill>
              </a:rPr>
              <a:t>built                                on the top of another </a:t>
            </a:r>
            <a:r>
              <a:rPr lang="en-US" altLang="zh-CN" dirty="0" smtClean="0"/>
              <a:t>network.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Nodes in the overlay </a:t>
            </a:r>
            <a:r>
              <a:rPr lang="en-US" altLang="zh-CN" dirty="0" smtClean="0"/>
              <a:t>can be thought                              of as being </a:t>
            </a:r>
            <a:r>
              <a:rPr lang="en-US" altLang="zh-CN" dirty="0" smtClean="0">
                <a:solidFill>
                  <a:srgbClr val="FF0000"/>
                </a:solidFill>
              </a:rPr>
              <a:t>connected by virtual or                         logical links</a:t>
            </a:r>
          </a:p>
          <a:p>
            <a:pPr>
              <a:buNone/>
            </a:pPr>
            <a:r>
              <a:rPr lang="en-US" altLang="zh-CN" dirty="0" smtClean="0"/>
              <a:t>For example:</a:t>
            </a:r>
          </a:p>
          <a:p>
            <a:r>
              <a:rPr lang="en-US" altLang="zh-CN" dirty="0" smtClean="0"/>
              <a:t>distributed systems such as </a:t>
            </a:r>
            <a:r>
              <a:rPr lang="en-US" altLang="zh-CN" i="1" dirty="0" smtClean="0">
                <a:solidFill>
                  <a:srgbClr val="FF0000"/>
                </a:solidFill>
              </a:rPr>
              <a:t>cloud computing</a:t>
            </a:r>
            <a:r>
              <a:rPr lang="en-US" altLang="zh-CN" dirty="0" smtClean="0">
                <a:solidFill>
                  <a:srgbClr val="FF0000"/>
                </a:solidFill>
              </a:rPr>
              <a:t>, </a:t>
            </a:r>
            <a:r>
              <a:rPr lang="en-US" altLang="zh-CN" i="1" dirty="0" smtClean="0">
                <a:solidFill>
                  <a:srgbClr val="FF0000"/>
                </a:solidFill>
              </a:rPr>
              <a:t>P2P</a:t>
            </a:r>
            <a:r>
              <a:rPr lang="en-US" altLang="zh-CN" dirty="0" smtClean="0">
                <a:solidFill>
                  <a:srgbClr val="FF0000"/>
                </a:solidFill>
              </a:rPr>
              <a:t>, and </a:t>
            </a:r>
            <a:r>
              <a:rPr lang="en-US" altLang="zh-CN" i="1" dirty="0" smtClean="0">
                <a:solidFill>
                  <a:srgbClr val="FF0000"/>
                </a:solidFill>
              </a:rPr>
              <a:t>client-server applications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are </a:t>
            </a:r>
            <a:r>
              <a:rPr lang="en-US" altLang="zh-CN" dirty="0" smtClean="0">
                <a:solidFill>
                  <a:srgbClr val="FF0000"/>
                </a:solidFill>
              </a:rPr>
              <a:t>overlay networks </a:t>
            </a:r>
            <a:r>
              <a:rPr lang="en-US" altLang="zh-CN" u="sng" dirty="0" smtClean="0"/>
              <a:t>because their nodes run on top of the Internet</a:t>
            </a:r>
            <a:r>
              <a:rPr lang="en-US" altLang="zh-CN" dirty="0" smtClean="0"/>
              <a:t>. </a:t>
            </a:r>
          </a:p>
          <a:p>
            <a:r>
              <a:rPr lang="en-US" altLang="zh-CN" i="1" dirty="0" smtClean="0">
                <a:solidFill>
                  <a:srgbClr val="FF0000"/>
                </a:solidFill>
              </a:rPr>
              <a:t>The Internet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was built as </a:t>
            </a:r>
            <a:r>
              <a:rPr lang="en-US" altLang="zh-CN" dirty="0" smtClean="0">
                <a:solidFill>
                  <a:srgbClr val="FF0000"/>
                </a:solidFill>
              </a:rPr>
              <a:t>an overlay</a:t>
            </a:r>
            <a:r>
              <a:rPr lang="en-US" altLang="zh-CN" dirty="0" smtClean="0"/>
              <a:t> upon the telephone network.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04088"/>
            <a:ext cx="8640960" cy="70868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Structured Peer-to-Peer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68552"/>
          </a:xfrm>
        </p:spPr>
        <p:txBody>
          <a:bodyPr>
            <a:normAutofit/>
          </a:bodyPr>
          <a:lstStyle/>
          <a:p>
            <a:r>
              <a:rPr lang="en-US" altLang="zh-CN" u="sng" dirty="0" smtClean="0"/>
              <a:t>Membership management: </a:t>
            </a:r>
            <a:r>
              <a:rPr lang="en-US" altLang="zh-CN" dirty="0" smtClean="0"/>
              <a:t>Constructing the overlay network using a </a:t>
            </a:r>
            <a:r>
              <a:rPr lang="en-US" altLang="zh-CN" i="1" dirty="0" smtClean="0">
                <a:solidFill>
                  <a:srgbClr val="FF0000"/>
                </a:solidFill>
              </a:rPr>
              <a:t>deterministic</a:t>
            </a:r>
            <a:r>
              <a:rPr lang="en-US" altLang="zh-CN" dirty="0" smtClean="0"/>
              <a:t> procedure.</a:t>
            </a:r>
          </a:p>
          <a:p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0070C0"/>
                </a:solidFill>
              </a:rPr>
              <a:t>most-used</a:t>
            </a:r>
            <a:r>
              <a:rPr lang="en-US" altLang="zh-CN" dirty="0" smtClean="0"/>
              <a:t> procedure is to organize the processes through a </a:t>
            </a:r>
            <a:r>
              <a:rPr lang="en-US" altLang="zh-CN" u="sng" dirty="0" smtClean="0"/>
              <a:t>distributed hash table </a:t>
            </a:r>
            <a:r>
              <a:rPr lang="en-US" altLang="zh-CN" dirty="0" smtClean="0"/>
              <a:t>(DHT).</a:t>
            </a:r>
          </a:p>
          <a:p>
            <a:pPr lvl="1"/>
            <a:r>
              <a:rPr lang="en-US" altLang="zh-CN" dirty="0" smtClean="0"/>
              <a:t>provides a lookup service similar to a hash table; 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</a:rPr>
              <a:t>key</a:t>
            </a:r>
            <a:r>
              <a:rPr lang="en-US" altLang="zh-CN" dirty="0" smtClean="0">
                <a:solidFill>
                  <a:srgbClr val="FF0000"/>
                </a:solidFill>
              </a:rPr>
              <a:t>, </a:t>
            </a:r>
            <a:r>
              <a:rPr lang="en-US" altLang="zh-CN" i="1" dirty="0" smtClean="0">
                <a:solidFill>
                  <a:srgbClr val="FF0000"/>
                </a:solidFill>
              </a:rPr>
              <a:t>value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pairs are stored in a DHT;</a:t>
            </a:r>
          </a:p>
          <a:p>
            <a:pPr lvl="1"/>
            <a:r>
              <a:rPr lang="en-US" altLang="zh-CN" dirty="0" smtClean="0"/>
              <a:t>any participating node can </a:t>
            </a:r>
            <a:r>
              <a:rPr lang="en-US" altLang="zh-CN" dirty="0" smtClean="0">
                <a:solidFill>
                  <a:srgbClr val="0070C0"/>
                </a:solidFill>
              </a:rPr>
              <a:t>efficiently retrieve the value </a:t>
            </a:r>
            <a:r>
              <a:rPr lang="en-US" altLang="zh-CN" dirty="0" smtClean="0"/>
              <a:t>associated </a:t>
            </a:r>
            <a:r>
              <a:rPr lang="en-US" altLang="zh-CN" dirty="0" smtClean="0">
                <a:solidFill>
                  <a:srgbClr val="0070C0"/>
                </a:solidFill>
              </a:rPr>
              <a:t>with a given key</a:t>
            </a:r>
            <a:r>
              <a:rPr lang="en-US" altLang="zh-CN" dirty="0" smtClean="0"/>
              <a:t>;</a:t>
            </a:r>
          </a:p>
          <a:p>
            <a:pPr lvl="1"/>
            <a:r>
              <a:rPr lang="en-US" altLang="zh-CN" u="sng" dirty="0" smtClean="0"/>
              <a:t>responsibility</a:t>
            </a:r>
            <a:r>
              <a:rPr lang="en-US" altLang="zh-CN" dirty="0" smtClean="0"/>
              <a:t> for </a:t>
            </a:r>
            <a:r>
              <a:rPr lang="en-US" altLang="zh-CN" dirty="0" smtClean="0">
                <a:solidFill>
                  <a:srgbClr val="0070C0"/>
                </a:solidFill>
              </a:rPr>
              <a:t>maintaining the mapping </a:t>
            </a:r>
            <a:r>
              <a:rPr lang="en-US" altLang="zh-CN" dirty="0" smtClean="0"/>
              <a:t>from keys to values is </a:t>
            </a:r>
            <a:r>
              <a:rPr lang="en-US" altLang="zh-CN" u="sng" dirty="0" smtClean="0"/>
              <a:t>distributed among the nodes</a:t>
            </a:r>
            <a:r>
              <a:rPr lang="en-US" altLang="zh-CN" smtClean="0"/>
              <a:t>, 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22413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Distributed Hash Table (DHT)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77072"/>
            <a:ext cx="8147248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DHTs form an infrastructure that can be used to build more complex services, </a:t>
            </a:r>
          </a:p>
          <a:p>
            <a:pPr lvl="1"/>
            <a:r>
              <a:rPr lang="en-US" altLang="zh-CN" sz="2100" dirty="0" smtClean="0"/>
              <a:t>such as </a:t>
            </a:r>
            <a:r>
              <a:rPr lang="en-US" altLang="zh-CN" sz="2100" dirty="0" err="1" smtClean="0"/>
              <a:t>anycast</a:t>
            </a:r>
            <a:r>
              <a:rPr lang="en-US" altLang="zh-CN" sz="2100" dirty="0" smtClean="0"/>
              <a:t>, cooperative Web caching, distributed file systems, domain name services, instant messaging, multicast, and also peer-to-peer file sharing and content distribution systems. 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Notable distributed networks that use DHTs include</a:t>
            </a:r>
          </a:p>
          <a:p>
            <a:pPr lvl="1"/>
            <a:r>
              <a:rPr lang="en-US" altLang="zh-CN" sz="2100" dirty="0" err="1" smtClean="0"/>
              <a:t>BitTorrent's</a:t>
            </a:r>
            <a:r>
              <a:rPr lang="en-US" altLang="zh-CN" sz="2100" dirty="0" smtClean="0"/>
              <a:t> distributed tracker, the Coral Content Distribution Network, the </a:t>
            </a:r>
            <a:r>
              <a:rPr lang="en-US" altLang="zh-CN" sz="2100" dirty="0" err="1" smtClean="0"/>
              <a:t>Kad</a:t>
            </a:r>
            <a:r>
              <a:rPr lang="en-US" altLang="zh-CN" sz="2100" dirty="0" smtClean="0"/>
              <a:t> network, the Storm </a:t>
            </a:r>
            <a:r>
              <a:rPr lang="en-US" altLang="zh-CN" sz="2100" dirty="0" err="1" smtClean="0"/>
              <a:t>botnet</a:t>
            </a:r>
            <a:r>
              <a:rPr lang="en-US" altLang="zh-CN" sz="2100" dirty="0" smtClean="0"/>
              <a:t>, and </a:t>
            </a:r>
            <a:r>
              <a:rPr lang="en-US" altLang="zh-CN" sz="2100" dirty="0" err="1" smtClean="0"/>
              <a:t>YaCy</a:t>
            </a:r>
            <a:r>
              <a:rPr lang="en-US" altLang="zh-CN" sz="210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1575" t="37795" r="40630" b="28976"/>
          <a:stretch>
            <a:fillRect/>
          </a:stretch>
        </p:blipFill>
        <p:spPr bwMode="auto">
          <a:xfrm>
            <a:off x="1547664" y="1556792"/>
            <a:ext cx="5827166" cy="227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4000" b="1" dirty="0" err="1" smtClean="0"/>
              <a:t>YaCy</a:t>
            </a:r>
            <a:r>
              <a:rPr lang="en-US" altLang="zh-CN" sz="4000" dirty="0" smtClean="0"/>
              <a:t> </a:t>
            </a:r>
            <a:br>
              <a:rPr lang="en-US" altLang="zh-CN" sz="4000" dirty="0" smtClean="0"/>
            </a:br>
            <a:r>
              <a:rPr lang="en-US" altLang="zh-CN" sz="4000" dirty="0" smtClean="0"/>
              <a:t>-- a free distributed search engine</a:t>
            </a:r>
            <a:endParaRPr lang="zh-CN" altLang="en-US" sz="4000" dirty="0"/>
          </a:p>
        </p:txBody>
      </p:sp>
      <p:pic>
        <p:nvPicPr>
          <p:cNvPr id="7" name="内容占位符 6" descr="comparison_why_is_YaCy_better_e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628800"/>
            <a:ext cx="8229600" cy="48006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501008"/>
            <a:ext cx="27717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About Hash Table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0808"/>
            <a:ext cx="5410944" cy="475252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 </a:t>
            </a:r>
            <a:r>
              <a:rPr lang="en-US" altLang="zh-CN" b="1" dirty="0" smtClean="0"/>
              <a:t>hash table</a:t>
            </a:r>
            <a:r>
              <a:rPr lang="en-US" altLang="zh-CN" dirty="0" smtClean="0"/>
              <a:t> or </a:t>
            </a:r>
            <a:r>
              <a:rPr lang="en-US" altLang="zh-CN" b="1" dirty="0" smtClean="0"/>
              <a:t>hash map</a:t>
            </a:r>
            <a:r>
              <a:rPr lang="en-US" altLang="zh-CN" dirty="0" smtClean="0"/>
              <a:t> is a </a:t>
            </a:r>
            <a:r>
              <a:rPr lang="en-US" altLang="zh-CN" dirty="0" smtClean="0">
                <a:solidFill>
                  <a:srgbClr val="0070C0"/>
                </a:solidFill>
              </a:rPr>
              <a:t>data structure</a:t>
            </a:r>
            <a:r>
              <a:rPr lang="en-US" altLang="zh-CN" dirty="0" smtClean="0"/>
              <a:t> that uses </a:t>
            </a:r>
            <a:r>
              <a:rPr lang="en-US" altLang="zh-CN" dirty="0" smtClean="0">
                <a:solidFill>
                  <a:srgbClr val="0070C0"/>
                </a:solidFill>
              </a:rPr>
              <a:t>a </a:t>
            </a:r>
            <a:r>
              <a:rPr lang="en-US" altLang="zh-CN" i="1" dirty="0" smtClean="0">
                <a:solidFill>
                  <a:srgbClr val="0070C0"/>
                </a:solidFill>
              </a:rPr>
              <a:t>hash function </a:t>
            </a:r>
            <a:r>
              <a:rPr lang="en-US" altLang="zh-CN" dirty="0" smtClean="0"/>
              <a:t>to map identifying values, known as keys (e.g., a person's name), to their associated values (e.g., their telephone number). </a:t>
            </a:r>
          </a:p>
          <a:p>
            <a:r>
              <a:rPr lang="en-US" altLang="zh-CN" u="sng" dirty="0" smtClean="0">
                <a:solidFill>
                  <a:srgbClr val="0070C0"/>
                </a:solidFill>
              </a:rPr>
              <a:t>Hash function </a:t>
            </a:r>
            <a:r>
              <a:rPr lang="en-US" altLang="zh-CN" dirty="0" smtClean="0"/>
              <a:t>is used to transform the key into the index (the </a:t>
            </a:r>
            <a:r>
              <a:rPr lang="en-US" altLang="zh-CN" i="1" dirty="0" smtClean="0"/>
              <a:t>hash</a:t>
            </a:r>
            <a:r>
              <a:rPr lang="en-US" altLang="zh-CN" dirty="0" smtClean="0"/>
              <a:t>) of an array element.</a:t>
            </a:r>
          </a:p>
          <a:p>
            <a:pPr lvl="1"/>
            <a:r>
              <a:rPr lang="en-US" altLang="zh-CN" dirty="0" smtClean="0"/>
              <a:t>index = f(key, </a:t>
            </a:r>
            <a:r>
              <a:rPr lang="en-US" altLang="zh-CN" dirty="0" err="1" smtClean="0"/>
              <a:t>arrayLength</a:t>
            </a:r>
            <a:r>
              <a:rPr lang="en-US" altLang="zh-CN" dirty="0" smtClean="0"/>
              <a:t>)</a:t>
            </a:r>
          </a:p>
          <a:p>
            <a:r>
              <a:rPr lang="en-US" altLang="zh-CN" i="1" dirty="0" smtClean="0">
                <a:solidFill>
                  <a:srgbClr val="0070C0"/>
                </a:solidFill>
              </a:rPr>
              <a:t>Hash collisions</a:t>
            </a:r>
            <a:r>
              <a:rPr lang="en-US" altLang="zh-CN" dirty="0" smtClean="0"/>
              <a:t>—different keys that map to the same hash value</a:t>
            </a:r>
          </a:p>
          <a:p>
            <a:pPr lvl="1"/>
            <a:r>
              <a:rPr lang="en-US" altLang="zh-CN" dirty="0" smtClean="0"/>
              <a:t>must be accommodated in some way. </a:t>
            </a:r>
          </a:p>
          <a:p>
            <a:r>
              <a:rPr lang="en-US" altLang="zh-CN" dirty="0" smtClean="0"/>
              <a:t>Allows arbitrary </a:t>
            </a:r>
            <a:r>
              <a:rPr lang="en-US" altLang="zh-CN" u="sng" dirty="0" smtClean="0"/>
              <a:t>insertions</a:t>
            </a:r>
            <a:r>
              <a:rPr lang="en-US" altLang="zh-CN" dirty="0" smtClean="0"/>
              <a:t> and </a:t>
            </a:r>
            <a:r>
              <a:rPr lang="en-US" altLang="zh-CN" u="sng" dirty="0" smtClean="0"/>
              <a:t>deletions</a:t>
            </a:r>
            <a:r>
              <a:rPr lang="en-US" altLang="zh-CN" dirty="0" smtClean="0"/>
              <a:t> of key-value pairs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11339" t="37795" r="69921" b="39055"/>
          <a:stretch>
            <a:fillRect/>
          </a:stretch>
        </p:blipFill>
        <p:spPr bwMode="auto">
          <a:xfrm>
            <a:off x="5868144" y="1052736"/>
            <a:ext cx="2855631" cy="198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Architecture Styles </a:t>
            </a:r>
            <a:br>
              <a:rPr lang="en-US" altLang="zh-CN" dirty="0" smtClean="0"/>
            </a:br>
            <a:r>
              <a:rPr lang="en-US" altLang="zh-CN" dirty="0" smtClean="0"/>
              <a:t>(Software Architectures)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565354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An </a:t>
            </a:r>
            <a:r>
              <a:rPr lang="en-US" altLang="zh-CN" b="1" u="sng" dirty="0" smtClean="0"/>
              <a:t>architecture style </a:t>
            </a:r>
            <a:r>
              <a:rPr lang="en-US" altLang="zh-CN" dirty="0" smtClean="0"/>
              <a:t>is formulated in terms of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dirty="0" smtClean="0">
                <a:solidFill>
                  <a:srgbClr val="FF0000"/>
                </a:solidFill>
              </a:rPr>
              <a:t>(replaceable) components </a:t>
            </a:r>
            <a:r>
              <a:rPr lang="en-US" altLang="zh-CN" dirty="0" smtClean="0">
                <a:solidFill>
                  <a:srgbClr val="0070C0"/>
                </a:solidFill>
              </a:rPr>
              <a:t>with well-defined interfaces</a:t>
            </a:r>
            <a:r>
              <a:rPr lang="en-US" altLang="zh-CN" dirty="0" smtClean="0"/>
              <a:t>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dirty="0" smtClean="0">
                <a:solidFill>
                  <a:srgbClr val="0070C0"/>
                </a:solidFill>
              </a:rPr>
              <a:t>the way </a:t>
            </a:r>
            <a:r>
              <a:rPr lang="en-US" altLang="zh-CN" dirty="0" smtClean="0"/>
              <a:t>that components </a:t>
            </a:r>
            <a:r>
              <a:rPr lang="en-US" altLang="zh-CN" dirty="0" smtClean="0">
                <a:solidFill>
                  <a:srgbClr val="0070C0"/>
                </a:solidFill>
              </a:rPr>
              <a:t>are connected </a:t>
            </a:r>
            <a:r>
              <a:rPr lang="en-US" altLang="zh-CN" dirty="0" smtClean="0"/>
              <a:t>to each other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dirty="0" smtClean="0">
                <a:solidFill>
                  <a:srgbClr val="0070C0"/>
                </a:solidFill>
              </a:rPr>
              <a:t>the data exchanged </a:t>
            </a:r>
            <a:r>
              <a:rPr lang="en-US" altLang="zh-CN" dirty="0" smtClean="0"/>
              <a:t>between components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dirty="0" smtClean="0">
                <a:solidFill>
                  <a:srgbClr val="0070C0"/>
                </a:solidFill>
              </a:rPr>
              <a:t>how</a:t>
            </a:r>
            <a:r>
              <a:rPr lang="en-US" altLang="zh-CN" dirty="0" smtClean="0"/>
              <a:t> these elements are jointly</a:t>
            </a:r>
            <a:r>
              <a:rPr lang="en-US" altLang="zh-CN" dirty="0" smtClean="0">
                <a:solidFill>
                  <a:srgbClr val="0070C0"/>
                </a:solidFill>
              </a:rPr>
              <a:t> configured </a:t>
            </a:r>
            <a:r>
              <a:rPr lang="en-US" altLang="zh-CN" dirty="0" smtClean="0"/>
              <a:t>into a system.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A </a:t>
            </a:r>
            <a:r>
              <a:rPr lang="en-US" altLang="zh-CN" b="1" u="sng" dirty="0" smtClean="0"/>
              <a:t>connector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is a mechanism that </a:t>
            </a:r>
            <a:r>
              <a:rPr lang="en-US" altLang="zh-CN" i="1" dirty="0" smtClean="0"/>
              <a:t>mediates</a:t>
            </a:r>
            <a:r>
              <a:rPr lang="en-US" altLang="zh-CN" dirty="0" smtClean="0"/>
              <a:t> communication, coordination, or cooperation among components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e.g., facilities for RPC, message passing, or streaming data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75778" name="Picture 2" descr="Image result for connector + clipart"/>
          <p:cNvPicPr>
            <a:picLocks noChangeAspect="1" noChangeArrowheads="1"/>
          </p:cNvPicPr>
          <p:nvPr/>
        </p:nvPicPr>
        <p:blipFill>
          <a:blip r:embed="rId3"/>
          <a:srcRect b="8276"/>
          <a:stretch>
            <a:fillRect/>
          </a:stretch>
        </p:blipFill>
        <p:spPr bwMode="auto">
          <a:xfrm>
            <a:off x="7215206" y="714356"/>
            <a:ext cx="1704975" cy="1196935"/>
          </a:xfrm>
          <a:prstGeom prst="rect">
            <a:avLst/>
          </a:prstGeom>
          <a:noFill/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618"/>
          <a:stretch>
            <a:fillRect/>
          </a:stretch>
        </p:blipFill>
        <p:spPr bwMode="auto">
          <a:xfrm>
            <a:off x="3428992" y="1142983"/>
            <a:ext cx="5514734" cy="354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85728"/>
            <a:ext cx="8229600" cy="85270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Example 1: Chord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2071678"/>
            <a:ext cx="3643338" cy="292895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000" dirty="0" smtClean="0"/>
              <a:t>Principle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Nodes</a:t>
            </a:r>
            <a:r>
              <a:rPr lang="en-US" altLang="zh-CN" sz="2000" dirty="0" smtClean="0"/>
              <a:t> are </a:t>
            </a:r>
            <a:r>
              <a:rPr lang="en-US" altLang="zh-CN" sz="2000" dirty="0" smtClean="0">
                <a:solidFill>
                  <a:srgbClr val="FF0000"/>
                </a:solidFill>
              </a:rPr>
              <a:t>logically</a:t>
            </a:r>
            <a:r>
              <a:rPr lang="en-US" altLang="zh-CN" sz="2000" dirty="0" smtClean="0"/>
              <a:t> organized in </a:t>
            </a:r>
            <a:r>
              <a:rPr lang="en-US" altLang="zh-CN" sz="2000" dirty="0" smtClean="0">
                <a:solidFill>
                  <a:srgbClr val="FF0000"/>
                </a:solidFill>
              </a:rPr>
              <a:t>a ring</a:t>
            </a:r>
            <a:r>
              <a:rPr lang="en-US" altLang="zh-CN" sz="2000" dirty="0" smtClean="0"/>
              <a:t>. </a:t>
            </a:r>
            <a:endParaRPr lang="en-US" altLang="zh-CN" sz="2000" dirty="0" smtClean="0"/>
          </a:p>
          <a:p>
            <a:r>
              <a:rPr lang="en-US" altLang="zh-CN" sz="2000" dirty="0" smtClean="0"/>
              <a:t>Each </a:t>
            </a:r>
            <a:r>
              <a:rPr lang="en-US" altLang="zh-CN" sz="2000" dirty="0" smtClean="0">
                <a:solidFill>
                  <a:srgbClr val="FF0000"/>
                </a:solidFill>
              </a:rPr>
              <a:t>node</a:t>
            </a:r>
            <a:r>
              <a:rPr lang="en-US" altLang="zh-CN" sz="2000" dirty="0" smtClean="0"/>
              <a:t> has an </a:t>
            </a:r>
            <a:r>
              <a:rPr lang="en-US" altLang="zh-CN" sz="2000" i="1" dirty="0" smtClean="0"/>
              <a:t>m</a:t>
            </a:r>
            <a:r>
              <a:rPr lang="en-US" altLang="zh-CN" sz="2000" dirty="0" smtClean="0"/>
              <a:t>-bit identifier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Each </a:t>
            </a:r>
            <a:r>
              <a:rPr lang="en-US" altLang="zh-CN" sz="2000" dirty="0" smtClean="0">
                <a:solidFill>
                  <a:srgbClr val="FF0000"/>
                </a:solidFill>
              </a:rPr>
              <a:t>data item </a:t>
            </a:r>
            <a:r>
              <a:rPr lang="en-US" altLang="zh-CN" sz="2000" dirty="0" smtClean="0"/>
              <a:t>is hashed to an </a:t>
            </a:r>
            <a:r>
              <a:rPr lang="en-US" altLang="zh-CN" sz="2000" i="1" dirty="0" smtClean="0"/>
              <a:t>m</a:t>
            </a:r>
            <a:r>
              <a:rPr lang="en-US" altLang="zh-CN" sz="2000" dirty="0" smtClean="0"/>
              <a:t>-bit key.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86314" y="4714884"/>
            <a:ext cx="277672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lookup(3)@9 : 28 → 1 → 4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42844" y="4834390"/>
            <a:ext cx="8643998" cy="166644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item with key 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stored at node with smallest identifier 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 ≥ k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called the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successor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key 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ring is extended with various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shortcut links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other nodes.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76096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sz="4400" dirty="0" smtClean="0"/>
              <a:t>Example 2: </a:t>
            </a:r>
            <a:br>
              <a:rPr lang="en-US" altLang="zh-CN" sz="4400" dirty="0" smtClean="0"/>
            </a:br>
            <a:r>
              <a:rPr lang="en-US" altLang="zh-CN" sz="4400" dirty="0" smtClean="0"/>
              <a:t>Content Addressable Network (CAN)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28800"/>
            <a:ext cx="8686800" cy="1152128"/>
          </a:xfrm>
        </p:spPr>
        <p:txBody>
          <a:bodyPr>
            <a:noAutofit/>
          </a:bodyPr>
          <a:lstStyle/>
          <a:p>
            <a:r>
              <a:rPr lang="en-US" altLang="zh-CN" sz="1900" dirty="0" smtClean="0"/>
              <a:t>CAN deploys a </a:t>
            </a:r>
            <a:r>
              <a:rPr lang="en-US" altLang="zh-CN" sz="1900" i="1" dirty="0" smtClean="0"/>
              <a:t>d</a:t>
            </a:r>
            <a:r>
              <a:rPr lang="en-US" altLang="zh-CN" sz="1900" dirty="0" smtClean="0"/>
              <a:t>-dimensional Cartesian coordinate space, partitioned among all the nodes. Let every node take the responsibility for data in a specific region. </a:t>
            </a:r>
          </a:p>
          <a:p>
            <a:r>
              <a:rPr lang="en-US" altLang="zh-CN" sz="1900" dirty="0" smtClean="0"/>
              <a:t>When a node joins </a:t>
            </a:r>
            <a:r>
              <a:rPr lang="en-US" altLang="zh-CN" sz="1900" dirty="0" smtClean="0">
                <a:sym typeface="Wingdings"/>
              </a:rPr>
              <a:t> </a:t>
            </a:r>
            <a:r>
              <a:rPr lang="en-US" altLang="zh-CN" sz="1900" dirty="0" smtClean="0"/>
              <a:t>split a region; nodes’ leaving is a bit more problematic</a:t>
            </a:r>
            <a:endParaRPr lang="zh-CN" altLang="en-US" sz="19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08"/>
          <p:cNvPicPr>
            <a:picLocks noChangeAspect="1" noChangeArrowheads="1"/>
          </p:cNvPicPr>
          <p:nvPr/>
        </p:nvPicPr>
        <p:blipFill>
          <a:blip r:embed="rId2" cstate="print"/>
          <a:srcRect r="53638"/>
          <a:stretch>
            <a:fillRect/>
          </a:stretch>
        </p:blipFill>
        <p:spPr bwMode="auto">
          <a:xfrm>
            <a:off x="2987824" y="2866145"/>
            <a:ext cx="3050339" cy="3506153"/>
          </a:xfrm>
          <a:prstGeom prst="rect">
            <a:avLst/>
          </a:prstGeom>
          <a:noFill/>
        </p:spPr>
      </p:pic>
      <p:pic>
        <p:nvPicPr>
          <p:cNvPr id="8" name="Picture 4" descr="02-08"/>
          <p:cNvPicPr>
            <a:picLocks noChangeAspect="1" noChangeArrowheads="1"/>
          </p:cNvPicPr>
          <p:nvPr/>
        </p:nvPicPr>
        <p:blipFill>
          <a:blip r:embed="rId2" cstate="print"/>
          <a:srcRect l="56601" t="12065"/>
          <a:stretch>
            <a:fillRect/>
          </a:stretch>
        </p:blipFill>
        <p:spPr bwMode="auto">
          <a:xfrm>
            <a:off x="6084168" y="3298193"/>
            <a:ext cx="2855391" cy="308313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3284984"/>
            <a:ext cx="28083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Two-</a:t>
            </a:r>
            <a:r>
              <a:rPr lang="en-US" altLang="zh-CN" dirty="0" err="1" smtClean="0">
                <a:latin typeface="Comic Sans MS" pitchFamily="66" charset="0"/>
              </a:rPr>
              <a:t>dimentional</a:t>
            </a:r>
            <a:r>
              <a:rPr lang="en-US" altLang="zh-CN" dirty="0" smtClean="0">
                <a:latin typeface="Comic Sans MS" pitchFamily="66" charset="0"/>
              </a:rPr>
              <a:t> space [0,1]x[0,1] is divided among six nodes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Each node has an associated region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Every data item is assigned a unique point for responsibility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38962"/>
          </a:xfrm>
        </p:spPr>
        <p:txBody>
          <a:bodyPr/>
          <a:lstStyle/>
          <a:p>
            <a:r>
              <a:rPr lang="en-US" altLang="zh-CN" dirty="0" smtClean="0"/>
              <a:t>Unstructured P2P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85778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zh-CN" b="1" dirty="0" smtClean="0"/>
              <a:t>Essence</a:t>
            </a:r>
          </a:p>
          <a:p>
            <a:r>
              <a:rPr lang="en-US" altLang="zh-CN" dirty="0" smtClean="0"/>
              <a:t>Each node maintains an ad hoc list of neighbors. The resulting overlay</a:t>
            </a:r>
          </a:p>
          <a:p>
            <a:pPr>
              <a:buNone/>
            </a:pPr>
            <a:r>
              <a:rPr lang="en-US" altLang="zh-CN" dirty="0" smtClean="0"/>
              <a:t>resembles a </a:t>
            </a:r>
            <a:r>
              <a:rPr lang="en-US" altLang="zh-CN" dirty="0" smtClean="0">
                <a:solidFill>
                  <a:srgbClr val="FF0000"/>
                </a:solidFill>
              </a:rPr>
              <a:t>random graph</a:t>
            </a:r>
            <a:r>
              <a:rPr lang="en-US" altLang="zh-CN" dirty="0" smtClean="0"/>
              <a:t>: an edge &lt;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&gt; </a:t>
            </a:r>
            <a:r>
              <a:rPr lang="en-US" altLang="zh-CN" dirty="0" smtClean="0"/>
              <a:t>exists only with a certain </a:t>
            </a:r>
            <a:r>
              <a:rPr lang="en-US" altLang="zh-CN" dirty="0" smtClean="0"/>
              <a:t>probability P[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&gt;].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b="1" dirty="0" smtClean="0"/>
              <a:t>Searching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Flooding:</a:t>
            </a:r>
            <a:r>
              <a:rPr lang="en-US" altLang="zh-CN" dirty="0" smtClean="0"/>
              <a:t> issuing node </a:t>
            </a:r>
            <a:r>
              <a:rPr lang="en-US" altLang="zh-CN" i="1" dirty="0" smtClean="0"/>
              <a:t>u</a:t>
            </a:r>
            <a:r>
              <a:rPr lang="en-US" altLang="zh-CN" dirty="0" smtClean="0"/>
              <a:t> passes request for a data item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d </a:t>
            </a:r>
            <a:r>
              <a:rPr lang="en-US" altLang="zh-CN" dirty="0" smtClean="0"/>
              <a:t>to </a:t>
            </a:r>
            <a:r>
              <a:rPr lang="en-US" altLang="zh-CN" dirty="0" smtClean="0"/>
              <a:t>all neighbors.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Request is </a:t>
            </a:r>
            <a:r>
              <a:rPr lang="en-US" altLang="zh-CN" dirty="0" smtClean="0"/>
              <a:t>ignored when receiving node had seen it before. Otherwise, </a:t>
            </a:r>
            <a:r>
              <a:rPr lang="en-US" altLang="zh-CN" i="1" dirty="0" smtClean="0"/>
              <a:t>v </a:t>
            </a:r>
            <a:r>
              <a:rPr lang="en-US" altLang="zh-CN" dirty="0" smtClean="0"/>
              <a:t>searches locally </a:t>
            </a:r>
            <a:r>
              <a:rPr lang="en-US" altLang="zh-CN" dirty="0" smtClean="0"/>
              <a:t>for  </a:t>
            </a:r>
            <a:r>
              <a:rPr lang="en-US" altLang="zh-CN" dirty="0" smtClean="0"/>
              <a:t>the requested </a:t>
            </a:r>
            <a:r>
              <a:rPr lang="en-US" altLang="zh-CN" i="1" dirty="0" smtClean="0"/>
              <a:t>d</a:t>
            </a:r>
            <a:r>
              <a:rPr lang="en-US" altLang="zh-CN" dirty="0" smtClean="0"/>
              <a:t> </a:t>
            </a:r>
            <a:r>
              <a:rPr lang="en-US" altLang="zh-CN" dirty="0" smtClean="0"/>
              <a:t>(recursively).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May </a:t>
            </a:r>
            <a:r>
              <a:rPr lang="en-US" altLang="zh-CN" dirty="0" smtClean="0"/>
              <a:t>be limited by a </a:t>
            </a:r>
            <a:r>
              <a:rPr lang="en-US" altLang="zh-CN" dirty="0" smtClean="0">
                <a:solidFill>
                  <a:srgbClr val="0070C0"/>
                </a:solidFill>
              </a:rPr>
              <a:t>Time-To-Live</a:t>
            </a:r>
            <a:r>
              <a:rPr lang="en-US" altLang="zh-CN" dirty="0" smtClean="0"/>
              <a:t>: a </a:t>
            </a:r>
            <a:r>
              <a:rPr lang="en-US" altLang="zh-CN" dirty="0" smtClean="0"/>
              <a:t>maximum number </a:t>
            </a:r>
            <a:r>
              <a:rPr lang="en-US" altLang="zh-CN" dirty="0" smtClean="0"/>
              <a:t>of hops.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Random walk</a:t>
            </a:r>
            <a:r>
              <a:rPr lang="en-US" altLang="zh-CN" dirty="0" smtClean="0"/>
              <a:t>: issuing node </a:t>
            </a:r>
            <a:r>
              <a:rPr lang="en-US" altLang="zh-CN" i="1" dirty="0" smtClean="0"/>
              <a:t>u</a:t>
            </a:r>
            <a:r>
              <a:rPr lang="en-US" altLang="zh-CN" dirty="0" smtClean="0"/>
              <a:t> passes request for </a:t>
            </a:r>
            <a:r>
              <a:rPr lang="en-US" altLang="zh-CN" i="1" dirty="0" smtClean="0"/>
              <a:t>d</a:t>
            </a:r>
            <a:r>
              <a:rPr lang="en-US" altLang="zh-CN" dirty="0" smtClean="0"/>
              <a:t> to </a:t>
            </a:r>
            <a:r>
              <a:rPr lang="en-US" altLang="zh-CN" dirty="0" smtClean="0">
                <a:solidFill>
                  <a:srgbClr val="0070C0"/>
                </a:solidFill>
              </a:rPr>
              <a:t>randomly </a:t>
            </a:r>
            <a:r>
              <a:rPr lang="en-US" altLang="zh-CN" dirty="0" smtClean="0">
                <a:solidFill>
                  <a:srgbClr val="0070C0"/>
                </a:solidFill>
              </a:rPr>
              <a:t>chosen neighbor</a:t>
            </a:r>
            <a:r>
              <a:rPr lang="en-US" altLang="zh-CN" dirty="0" smtClean="0"/>
              <a:t>, v.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 smtClean="0"/>
              <a:t>v does not have </a:t>
            </a:r>
            <a:r>
              <a:rPr lang="en-US" altLang="zh-CN" i="1" dirty="0" smtClean="0"/>
              <a:t>d</a:t>
            </a:r>
            <a:r>
              <a:rPr lang="en-US" altLang="zh-CN" dirty="0" smtClean="0"/>
              <a:t>, it forwards request to one of </a:t>
            </a:r>
            <a:r>
              <a:rPr lang="en-US" altLang="zh-CN" dirty="0" smtClean="0"/>
              <a:t>its randomly </a:t>
            </a:r>
            <a:r>
              <a:rPr lang="en-US" altLang="zh-CN" dirty="0" smtClean="0"/>
              <a:t>chosen neighbors, and so on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/>
              <a:t>Between flooding and random walks lie </a:t>
            </a:r>
            <a:r>
              <a:rPr lang="en-US" altLang="zh-CN" dirty="0" smtClean="0">
                <a:solidFill>
                  <a:srgbClr val="FF0000"/>
                </a:solidFill>
              </a:rPr>
              <a:t>policy-based search methods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91264" cy="780696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Topology Management of Overlay Networks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95536" y="1556792"/>
            <a:ext cx="5844109" cy="1944215"/>
            <a:chOff x="1763689" y="3861047"/>
            <a:chExt cx="5844109" cy="1944215"/>
          </a:xfrm>
        </p:grpSpPr>
        <p:pic>
          <p:nvPicPr>
            <p:cNvPr id="7" name="图片 6" descr="精美便签-16.jpg"/>
            <p:cNvPicPr>
              <a:picLocks noChangeAspect="1"/>
            </p:cNvPicPr>
            <p:nvPr/>
          </p:nvPicPr>
          <p:blipFill>
            <a:blip r:embed="rId2" cstate="print"/>
            <a:srcRect l="9575" t="8063" r="12094" b="6719"/>
            <a:stretch>
              <a:fillRect/>
            </a:stretch>
          </p:blipFill>
          <p:spPr>
            <a:xfrm rot="16200000">
              <a:off x="3713636" y="1911100"/>
              <a:ext cx="1944215" cy="584410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11760" y="4149080"/>
              <a:ext cx="43204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b="1" dirty="0" smtClean="0">
                  <a:solidFill>
                    <a:schemeClr val="accent1"/>
                  </a:solidFill>
                  <a:latin typeface="Comic Sans MS" pitchFamily="66" charset="0"/>
                </a:rPr>
                <a:t>Key observation: </a:t>
              </a:r>
              <a:r>
                <a:rPr lang="en-US" altLang="zh-CN" dirty="0" smtClean="0">
                  <a:solidFill>
                    <a:schemeClr val="accent1"/>
                  </a:solidFill>
                  <a:latin typeface="Comic Sans MS" pitchFamily="66" charset="0"/>
                </a:rPr>
                <a:t>by carefully exchanging and selecting entries from partial views, it is possible to construct and maintain specific topologies of overlay networks</a:t>
              </a:r>
              <a:endParaRPr lang="zh-CN" altLang="en-US" dirty="0">
                <a:solidFill>
                  <a:schemeClr val="accent1"/>
                </a:solidFill>
                <a:latin typeface="Comic Sans MS" pitchFamily="66" charset="0"/>
              </a:endParaRPr>
            </a:p>
          </p:txBody>
        </p:sp>
      </p:grpSp>
      <p:pic>
        <p:nvPicPr>
          <p:cNvPr id="1026" name="Picture 2" descr="02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789040"/>
            <a:ext cx="5540693" cy="251364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372200" y="4388911"/>
            <a:ext cx="266429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Lower layer passes its partial view to the higher layer, i.e., feeds random nodes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72200" y="5746030"/>
            <a:ext cx="23762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Lower layer maintains an accurate random graph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2505670"/>
            <a:ext cx="2664296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Additional selection of entries takes place on the higher layer </a:t>
            </a:r>
            <a:r>
              <a:rPr lang="en-US" altLang="zh-CN" dirty="0" smtClean="0">
                <a:sym typeface="Wingdings"/>
              </a:rPr>
              <a:t> a second list of neighbors corresponding to the desired topology</a:t>
            </a:r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Constructing a torus </a:t>
            </a:r>
            <a:br>
              <a:rPr lang="en-US" altLang="zh-CN" dirty="0" smtClean="0"/>
            </a:br>
            <a:r>
              <a:rPr lang="en-US" altLang="zh-CN" sz="3600" dirty="0" smtClean="0"/>
              <a:t>using a two-layered unstructured P2P system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2050" name="Picture 2" descr="02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140968"/>
            <a:ext cx="8339137" cy="326231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9552" y="1916832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Consider a </a:t>
            </a:r>
            <a:r>
              <a:rPr lang="en-US" altLang="zh-CN" i="1" dirty="0" smtClean="0"/>
              <a:t>N</a:t>
            </a:r>
            <a:r>
              <a:rPr lang="en-US" altLang="zh-CN" i="1" dirty="0" smtClean="0">
                <a:sym typeface="Symbol"/>
              </a:rPr>
              <a:t> </a:t>
            </a:r>
            <a:r>
              <a:rPr lang="en-US" altLang="zh-CN" i="1" dirty="0" smtClean="0"/>
              <a:t>N </a:t>
            </a:r>
            <a:r>
              <a:rPr lang="en-US" altLang="zh-CN" dirty="0" smtClean="0"/>
              <a:t>grid. Keep only references to nearest neighbors:</a:t>
            </a:r>
          </a:p>
          <a:p>
            <a:r>
              <a:rPr lang="en-US" altLang="zh-CN" dirty="0" smtClean="0"/>
              <a:t>The distance between nodes at (a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 and (b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b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>
                <a:sym typeface="Symbol"/>
              </a:rPr>
              <a:t>||</a:t>
            </a:r>
            <a:r>
              <a:rPr lang="en-US" altLang="zh-CN" dirty="0" smtClean="0"/>
              <a:t>(a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 - (b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b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/>
              </a:rPr>
              <a:t> || = d</a:t>
            </a:r>
            <a:r>
              <a:rPr lang="en-US" altLang="zh-CN" baseline="-25000" dirty="0" smtClean="0">
                <a:sym typeface="Symbol"/>
              </a:rPr>
              <a:t>1</a:t>
            </a:r>
            <a:r>
              <a:rPr lang="en-US" altLang="zh-CN" dirty="0" smtClean="0">
                <a:sym typeface="Symbol"/>
              </a:rPr>
              <a:t>+ d</a:t>
            </a:r>
            <a:r>
              <a:rPr lang="en-US" altLang="zh-CN" baseline="-25000" dirty="0" smtClean="0">
                <a:sym typeface="Symbol"/>
              </a:rPr>
              <a:t>2</a:t>
            </a:r>
            <a:r>
              <a:rPr lang="en-US" altLang="zh-CN" dirty="0" smtClean="0">
                <a:sym typeface="Symbol"/>
              </a:rPr>
              <a:t>, with </a:t>
            </a:r>
            <a:r>
              <a:rPr lang="en-US" altLang="zh-CN" dirty="0" err="1" smtClean="0">
                <a:sym typeface="Symbol"/>
              </a:rPr>
              <a:t>d</a:t>
            </a:r>
            <a:r>
              <a:rPr lang="en-US" altLang="zh-CN" baseline="-25000" dirty="0" err="1" smtClean="0">
                <a:sym typeface="Symbol"/>
              </a:rPr>
              <a:t>i</a:t>
            </a:r>
            <a:r>
              <a:rPr lang="en-US" altLang="zh-CN" dirty="0" smtClean="0">
                <a:sym typeface="Symbol"/>
              </a:rPr>
              <a:t> = min(N-|</a:t>
            </a:r>
            <a:r>
              <a:rPr lang="en-US" altLang="zh-CN" dirty="0" err="1" smtClean="0">
                <a:sym typeface="Symbol"/>
              </a:rPr>
              <a:t>a</a:t>
            </a:r>
            <a:r>
              <a:rPr lang="en-US" altLang="zh-CN" baseline="-25000" dirty="0" err="1" smtClean="0">
                <a:sym typeface="Symbol"/>
              </a:rPr>
              <a:t>i</a:t>
            </a:r>
            <a:r>
              <a:rPr lang="en-US" altLang="zh-CN" dirty="0" smtClean="0">
                <a:sym typeface="Symbol"/>
              </a:rPr>
              <a:t>-b</a:t>
            </a:r>
            <a:r>
              <a:rPr lang="en-US" altLang="zh-CN" baseline="-25000" dirty="0" smtClean="0">
                <a:sym typeface="Symbol"/>
              </a:rPr>
              <a:t>i</a:t>
            </a:r>
            <a:r>
              <a:rPr lang="en-US" altLang="zh-CN" dirty="0" smtClean="0">
                <a:sym typeface="Symbol"/>
              </a:rPr>
              <a:t>|, | </a:t>
            </a:r>
            <a:r>
              <a:rPr lang="en-US" altLang="zh-CN" dirty="0" err="1" smtClean="0">
                <a:sym typeface="Symbol"/>
              </a:rPr>
              <a:t>a</a:t>
            </a:r>
            <a:r>
              <a:rPr lang="en-US" altLang="zh-CN" baseline="-25000" dirty="0" err="1" smtClean="0">
                <a:sym typeface="Symbol"/>
              </a:rPr>
              <a:t>i</a:t>
            </a:r>
            <a:r>
              <a:rPr lang="en-US" altLang="zh-CN" dirty="0" smtClean="0">
                <a:sym typeface="Symbol"/>
              </a:rPr>
              <a:t>-b</a:t>
            </a:r>
            <a:r>
              <a:rPr lang="en-US" altLang="zh-CN" baseline="-25000" dirty="0" smtClean="0">
                <a:sym typeface="Symbol"/>
              </a:rPr>
              <a:t>i </a:t>
            </a:r>
            <a:r>
              <a:rPr lang="en-US" altLang="zh-CN" dirty="0" smtClean="0">
                <a:sym typeface="Symbol"/>
              </a:rPr>
              <a:t>|)</a:t>
            </a:r>
            <a:endParaRPr lang="en-US" altLang="zh-CN" dirty="0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792088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Hierarchically organized peer-to-peer </a:t>
            </a:r>
            <a:r>
              <a:rPr lang="en-US" altLang="zh-CN" sz="3200" dirty="0" smtClean="0"/>
              <a:t>networks</a:t>
            </a:r>
            <a:br>
              <a:rPr lang="en-US" altLang="zh-CN" sz="3200" dirty="0" smtClean="0"/>
            </a:br>
            <a:r>
              <a:rPr lang="en-US" altLang="zh-CN" sz="3200" dirty="0" err="1" smtClean="0"/>
              <a:t>Superpeers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435280" cy="295232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Notably in unstructured P2P systems, </a:t>
            </a:r>
            <a:r>
              <a:rPr lang="en-US" altLang="zh-CN" dirty="0" smtClean="0">
                <a:solidFill>
                  <a:schemeClr val="accent1"/>
                </a:solidFill>
              </a:rPr>
              <a:t>locating</a:t>
            </a:r>
            <a:r>
              <a:rPr lang="en-US" altLang="zh-CN" dirty="0" smtClean="0"/>
              <a:t> relevant data items </a:t>
            </a:r>
            <a:r>
              <a:rPr lang="en-US" altLang="zh-CN" dirty="0" smtClean="0">
                <a:solidFill>
                  <a:schemeClr val="accent1"/>
                </a:solidFill>
              </a:rPr>
              <a:t>can become problematic</a:t>
            </a:r>
          </a:p>
          <a:p>
            <a:pPr lvl="1"/>
            <a:r>
              <a:rPr lang="en-US" altLang="zh-CN" dirty="0" smtClean="0"/>
              <a:t>As there is no deterministic way of routing a lookup request to a specific data item; </a:t>
            </a:r>
            <a:r>
              <a:rPr lang="en-US" altLang="zh-CN" dirty="0" smtClean="0">
                <a:solidFill>
                  <a:schemeClr val="accent1"/>
                </a:solidFill>
              </a:rPr>
              <a:t>can only depend on </a:t>
            </a:r>
            <a:r>
              <a:rPr lang="en-US" altLang="zh-CN" dirty="0" smtClean="0">
                <a:solidFill>
                  <a:srgbClr val="FF0000"/>
                </a:solidFill>
              </a:rPr>
              <a:t>flooding/random walk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/>
              <a:t>Alternative way: </a:t>
            </a:r>
            <a:r>
              <a:rPr lang="en-US" altLang="zh-CN" dirty="0" smtClean="0"/>
              <a:t>Nodes maintaining an index or acting as a </a:t>
            </a:r>
            <a:r>
              <a:rPr lang="en-US" altLang="zh-CN" dirty="0" smtClean="0">
                <a:solidFill>
                  <a:srgbClr val="FF0000"/>
                </a:solidFill>
              </a:rPr>
              <a:t>broker</a:t>
            </a:r>
            <a:r>
              <a:rPr lang="en-US" altLang="zh-CN" dirty="0" smtClean="0"/>
              <a:t> are referred to as </a:t>
            </a:r>
            <a:r>
              <a:rPr lang="en-US" altLang="zh-CN" u="sng" dirty="0" err="1" smtClean="0">
                <a:solidFill>
                  <a:srgbClr val="FF0000"/>
                </a:solidFill>
              </a:rPr>
              <a:t>superpeers</a:t>
            </a:r>
            <a:r>
              <a:rPr lang="en-US" altLang="zh-CN" dirty="0" smtClean="0"/>
              <a:t>, which are often organized in a P2P network</a:t>
            </a:r>
          </a:p>
          <a:p>
            <a:r>
              <a:rPr lang="en-US" altLang="zh-CN" b="1" dirty="0" smtClean="0"/>
              <a:t>Leader-election problem: </a:t>
            </a:r>
            <a:r>
              <a:rPr lang="en-US" altLang="zh-CN" dirty="0" smtClean="0"/>
              <a:t>how </a:t>
            </a:r>
            <a:r>
              <a:rPr lang="en-US" altLang="zh-CN" dirty="0" smtClean="0"/>
              <a:t>to select </a:t>
            </a:r>
            <a:r>
              <a:rPr lang="en-US" altLang="zh-CN" dirty="0" err="1" smtClean="0"/>
              <a:t>superpeers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4437112"/>
            <a:ext cx="4464496" cy="1831271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latin typeface="Comic Sans MS" pitchFamily="66" charset="0"/>
              </a:rPr>
              <a:t>A hierarchical organization of nodes into a </a:t>
            </a:r>
            <a:r>
              <a:rPr lang="en-US" altLang="zh-CN" dirty="0" err="1" smtClean="0">
                <a:latin typeface="Comic Sans MS" pitchFamily="66" charset="0"/>
              </a:rPr>
              <a:t>superpeer</a:t>
            </a:r>
            <a:r>
              <a:rPr lang="en-US" altLang="zh-CN" dirty="0" smtClean="0">
                <a:latin typeface="Comic Sans MS" pitchFamily="66" charset="0"/>
              </a:rPr>
              <a:t> network</a:t>
            </a:r>
          </a:p>
          <a:p>
            <a:r>
              <a:rPr lang="en-US" altLang="zh-CN" u="sng" dirty="0" smtClean="0">
                <a:latin typeface="Comic Sans MS" pitchFamily="66" charset="0"/>
              </a:rPr>
              <a:t>In many cases, the client-</a:t>
            </a:r>
            <a:r>
              <a:rPr lang="en-US" altLang="zh-CN" u="sng" dirty="0" err="1" smtClean="0">
                <a:latin typeface="Comic Sans MS" pitchFamily="66" charset="0"/>
              </a:rPr>
              <a:t>superpeer</a:t>
            </a:r>
            <a:r>
              <a:rPr lang="en-US" altLang="zh-CN" u="sng" dirty="0" smtClean="0">
                <a:latin typeface="Comic Sans MS" pitchFamily="66" charset="0"/>
              </a:rPr>
              <a:t> relation is fixed</a:t>
            </a:r>
            <a:r>
              <a:rPr lang="en-US" altLang="zh-CN" dirty="0" smtClean="0">
                <a:latin typeface="Comic Sans MS" pitchFamily="66" charset="0"/>
              </a:rPr>
              <a:t>; in some cases, the relation can change as clients discover better </a:t>
            </a:r>
            <a:r>
              <a:rPr lang="en-US" altLang="zh-CN" dirty="0" err="1" smtClean="0">
                <a:latin typeface="Comic Sans MS" pitchFamily="66" charset="0"/>
              </a:rPr>
              <a:t>superpeers</a:t>
            </a:r>
            <a:r>
              <a:rPr lang="en-US" altLang="zh-CN" dirty="0" smtClean="0">
                <a:latin typeface="Comic Sans MS" pitchFamily="66" charset="0"/>
              </a:rPr>
              <a:t> to associate with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4429132"/>
            <a:ext cx="4143404" cy="190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20" y="4214818"/>
            <a:ext cx="8643998" cy="22860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5720" y="2714620"/>
            <a:ext cx="8643998" cy="14287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5720" y="1643050"/>
            <a:ext cx="8643998" cy="10001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571612"/>
            <a:ext cx="8715436" cy="500066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Both A and B</a:t>
            </a:r>
            <a:r>
              <a:rPr lang="en-US" altLang="zh-CN" dirty="0" smtClean="0"/>
              <a:t> are on the public </a:t>
            </a:r>
            <a:r>
              <a:rPr lang="en-US" altLang="zh-CN" dirty="0" smtClean="0">
                <a:solidFill>
                  <a:srgbClr val="0070C0"/>
                </a:solidFill>
              </a:rPr>
              <a:t>Internet</a:t>
            </a:r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TCP </a:t>
            </a:r>
            <a:r>
              <a:rPr lang="en-US" altLang="zh-CN" dirty="0" smtClean="0"/>
              <a:t>connection is set up between A and B for </a:t>
            </a:r>
            <a:r>
              <a:rPr lang="en-US" altLang="zh-CN" dirty="0" smtClean="0">
                <a:solidFill>
                  <a:srgbClr val="0070C0"/>
                </a:solidFill>
              </a:rPr>
              <a:t>control</a:t>
            </a:r>
            <a:r>
              <a:rPr lang="en-US" altLang="zh-CN" dirty="0" smtClean="0"/>
              <a:t> packets.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actual call </a:t>
            </a:r>
            <a:r>
              <a:rPr lang="en-US" altLang="zh-CN" dirty="0" smtClean="0"/>
              <a:t>takes place using </a:t>
            </a:r>
            <a:r>
              <a:rPr lang="en-US" altLang="zh-CN" dirty="0" smtClean="0">
                <a:solidFill>
                  <a:srgbClr val="0070C0"/>
                </a:solidFill>
              </a:rPr>
              <a:t>UDP</a:t>
            </a:r>
            <a:r>
              <a:rPr lang="en-US" altLang="zh-CN" dirty="0" smtClean="0"/>
              <a:t> packets between negotiated ports</a:t>
            </a:r>
            <a:r>
              <a:rPr lang="en-US" altLang="zh-CN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A</a:t>
            </a:r>
            <a:r>
              <a:rPr lang="en-US" altLang="zh-CN" dirty="0" smtClean="0"/>
              <a:t> operates </a:t>
            </a:r>
            <a:r>
              <a:rPr lang="en-US" altLang="zh-CN" dirty="0" smtClean="0">
                <a:solidFill>
                  <a:srgbClr val="0070C0"/>
                </a:solidFill>
              </a:rPr>
              <a:t>behind a firewall</a:t>
            </a:r>
            <a:r>
              <a:rPr lang="en-US" altLang="zh-CN" dirty="0" smtClean="0"/>
              <a:t>, while B is on the public Internet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 smtClean="0"/>
              <a:t> sets up a </a:t>
            </a:r>
            <a:r>
              <a:rPr lang="en-US" altLang="zh-CN" dirty="0" smtClean="0">
                <a:solidFill>
                  <a:srgbClr val="FF0000"/>
                </a:solidFill>
              </a:rPr>
              <a:t>TCP</a:t>
            </a:r>
            <a:r>
              <a:rPr lang="en-US" altLang="zh-CN" dirty="0" smtClean="0"/>
              <a:t> connection (for </a:t>
            </a:r>
            <a:r>
              <a:rPr lang="en-US" altLang="zh-CN" dirty="0" smtClean="0">
                <a:solidFill>
                  <a:srgbClr val="0070C0"/>
                </a:solidFill>
              </a:rPr>
              <a:t>control </a:t>
            </a:r>
            <a:r>
              <a:rPr lang="en-US" altLang="zh-CN" dirty="0" smtClean="0"/>
              <a:t>packets) to a </a:t>
            </a:r>
            <a:r>
              <a:rPr lang="en-US" altLang="zh-CN" dirty="0" smtClean="0">
                <a:solidFill>
                  <a:srgbClr val="FF0000"/>
                </a:solidFill>
              </a:rPr>
              <a:t>super peer 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/>
              <a:t> sets up a </a:t>
            </a:r>
            <a:r>
              <a:rPr lang="en-US" altLang="zh-CN" dirty="0" smtClean="0">
                <a:solidFill>
                  <a:srgbClr val="FF0000"/>
                </a:solidFill>
              </a:rPr>
              <a:t>TCP </a:t>
            </a:r>
            <a:r>
              <a:rPr lang="en-US" altLang="zh-CN" dirty="0" smtClean="0"/>
              <a:t>connection (for </a:t>
            </a:r>
            <a:r>
              <a:rPr lang="en-US" altLang="zh-CN" dirty="0" smtClean="0">
                <a:solidFill>
                  <a:srgbClr val="0070C0"/>
                </a:solidFill>
              </a:rPr>
              <a:t>relaying</a:t>
            </a:r>
            <a:r>
              <a:rPr lang="en-US" altLang="zh-CN" dirty="0" smtClean="0"/>
              <a:t> control packets) to </a:t>
            </a:r>
            <a:r>
              <a:rPr lang="en-US" altLang="zh-CN" dirty="0" smtClean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en-US" altLang="zh-CN" dirty="0" smtClean="0"/>
              <a:t>The actual call takes place through </a:t>
            </a:r>
            <a:r>
              <a:rPr lang="en-US" altLang="zh-CN" dirty="0" smtClean="0">
                <a:solidFill>
                  <a:srgbClr val="FF0000"/>
                </a:solidFill>
              </a:rPr>
              <a:t>UDP</a:t>
            </a:r>
            <a:r>
              <a:rPr lang="en-US" altLang="zh-CN" dirty="0" smtClean="0"/>
              <a:t> and directly between </a:t>
            </a:r>
            <a:r>
              <a:rPr lang="en-US" altLang="zh-CN" dirty="0" smtClean="0">
                <a:solidFill>
                  <a:srgbClr val="FF0000"/>
                </a:solidFill>
              </a:rPr>
              <a:t>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FF0000"/>
                </a:solidFill>
              </a:rPr>
              <a:t>B</a:t>
            </a:r>
          </a:p>
          <a:p>
            <a:pPr>
              <a:spcBef>
                <a:spcPts val="1200"/>
              </a:spcBef>
            </a:pPr>
            <a:r>
              <a:rPr lang="en-US" altLang="zh-CN" dirty="0" smtClean="0">
                <a:solidFill>
                  <a:srgbClr val="0070C0"/>
                </a:solidFill>
              </a:rPr>
              <a:t>Both A and B </a:t>
            </a:r>
            <a:r>
              <a:rPr lang="en-US" altLang="zh-CN" dirty="0" smtClean="0"/>
              <a:t>operate </a:t>
            </a:r>
            <a:r>
              <a:rPr lang="en-US" altLang="zh-CN" dirty="0" smtClean="0">
                <a:solidFill>
                  <a:srgbClr val="0070C0"/>
                </a:solidFill>
              </a:rPr>
              <a:t>behind a firewall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 smtClean="0"/>
              <a:t> connects to an online super peer </a:t>
            </a: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/>
              <a:t> through </a:t>
            </a:r>
            <a:r>
              <a:rPr lang="en-US" altLang="zh-CN" dirty="0" smtClean="0">
                <a:solidFill>
                  <a:srgbClr val="FF0000"/>
                </a:solidFill>
              </a:rPr>
              <a:t>TCP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/>
              <a:t> sets up </a:t>
            </a:r>
            <a:r>
              <a:rPr lang="en-US" altLang="zh-CN" dirty="0" smtClean="0">
                <a:solidFill>
                  <a:srgbClr val="FF0000"/>
                </a:solidFill>
              </a:rPr>
              <a:t>TCP</a:t>
            </a:r>
            <a:r>
              <a:rPr lang="en-US" altLang="zh-CN" dirty="0" smtClean="0"/>
              <a:t> connection to </a:t>
            </a:r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r>
              <a:rPr lang="en-US" altLang="zh-CN" dirty="0" smtClean="0"/>
              <a:t> .</a:t>
            </a:r>
          </a:p>
          <a:p>
            <a:pPr lvl="1"/>
            <a:r>
              <a:rPr lang="en-US" altLang="zh-CN" dirty="0" smtClean="0"/>
              <a:t>For the </a:t>
            </a:r>
            <a:r>
              <a:rPr lang="en-US" altLang="zh-CN" dirty="0" smtClean="0">
                <a:solidFill>
                  <a:srgbClr val="FF0000"/>
                </a:solidFill>
              </a:rPr>
              <a:t>actual call</a:t>
            </a:r>
            <a:r>
              <a:rPr lang="en-US" altLang="zh-CN" dirty="0" smtClean="0"/>
              <a:t>, another super peer is contacted to act as a </a:t>
            </a:r>
            <a:r>
              <a:rPr lang="en-US" altLang="zh-CN" dirty="0" smtClean="0">
                <a:solidFill>
                  <a:srgbClr val="FF0000"/>
                </a:solidFill>
              </a:rPr>
              <a:t>relay R </a:t>
            </a:r>
            <a:r>
              <a:rPr lang="en-US" altLang="zh-CN" dirty="0" smtClean="0"/>
              <a:t>: A</a:t>
            </a:r>
          </a:p>
          <a:p>
            <a:pPr lvl="1">
              <a:buNone/>
            </a:pPr>
            <a:r>
              <a:rPr lang="en-US" altLang="zh-CN" dirty="0" smtClean="0"/>
              <a:t>sets up a connection to R , and so will B .</a:t>
            </a:r>
          </a:p>
          <a:p>
            <a:pPr lvl="1"/>
            <a:r>
              <a:rPr lang="en-US" altLang="zh-CN" dirty="0" smtClean="0"/>
              <a:t>All voice traffic is forwarded over the two </a:t>
            </a:r>
            <a:r>
              <a:rPr lang="en-US" altLang="zh-CN" dirty="0" smtClean="0">
                <a:solidFill>
                  <a:srgbClr val="FF0000"/>
                </a:solidFill>
              </a:rPr>
              <a:t>TCP</a:t>
            </a:r>
            <a:r>
              <a:rPr lang="en-US" altLang="zh-CN" dirty="0" smtClean="0"/>
              <a:t> connections, and through R .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28588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Skype’s principle operation: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 </a:t>
            </a:r>
            <a:r>
              <a:rPr lang="en-US" altLang="zh-CN" dirty="0" smtClean="0"/>
              <a:t>wants to contact </a:t>
            </a:r>
            <a:r>
              <a:rPr lang="en-US" altLang="zh-CN" dirty="0" smtClean="0"/>
              <a:t>B (P2P)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2050" name="AutoShape 2" descr="http://img3.imgtn.bdimg.com/it/u=558068781,1737339222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7549" y="571480"/>
            <a:ext cx="2076451" cy="95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Architectures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077696"/>
          </a:xfrm>
        </p:spPr>
        <p:txBody>
          <a:bodyPr/>
          <a:lstStyle/>
          <a:p>
            <a:r>
              <a:rPr lang="en-US" altLang="zh-CN" dirty="0" smtClean="0"/>
              <a:t>Deciding on software components, their interaction, and their placement leads to an </a:t>
            </a:r>
            <a:r>
              <a:rPr lang="en-US" altLang="zh-CN" u="sng" dirty="0" smtClean="0"/>
              <a:t>instance of a software architecture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 system architecture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Decentralized architectures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Hybrid Forms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23528" y="4581128"/>
            <a:ext cx="8136904" cy="1728192"/>
            <a:chOff x="323528" y="4581128"/>
            <a:chExt cx="8136904" cy="1728192"/>
          </a:xfrm>
        </p:grpSpPr>
        <p:sp>
          <p:nvSpPr>
            <p:cNvPr id="8" name="云形 7"/>
            <p:cNvSpPr/>
            <p:nvPr/>
          </p:nvSpPr>
          <p:spPr>
            <a:xfrm>
              <a:off x="323528" y="4581128"/>
              <a:ext cx="8136904" cy="172819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1600" y="4964975"/>
              <a:ext cx="70567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Comic Sans MS" pitchFamily="66" charset="0"/>
                </a:rPr>
                <a:t>Many distributed systems combine architectural features, e.g., </a:t>
              </a:r>
              <a:r>
                <a:rPr lang="en-US" altLang="zh-CN" dirty="0" err="1" smtClean="0">
                  <a:latin typeface="Comic Sans MS" pitchFamily="66" charset="0"/>
                </a:rPr>
                <a:t>superpeer</a:t>
              </a:r>
              <a:r>
                <a:rPr lang="en-US" altLang="zh-CN" dirty="0" smtClean="0">
                  <a:latin typeface="Comic Sans MS" pitchFamily="66" charset="0"/>
                </a:rPr>
                <a:t> networks, and some specific classes of distributed systems which combine C/S solutions and decentralized architectures.  </a:t>
              </a:r>
              <a:endParaRPr lang="zh-CN" altLang="en-US" dirty="0">
                <a:latin typeface="Comic Sans MS" pitchFamily="66" charset="0"/>
              </a:endParaRPr>
            </a:p>
          </p:txBody>
        </p:sp>
      </p:grp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A1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Hybrid Architectures</a:t>
            </a:r>
            <a:br>
              <a:rPr lang="en-US" altLang="zh-CN" sz="4000" dirty="0" smtClean="0"/>
            </a:br>
            <a:r>
              <a:rPr lang="en-US" altLang="zh-CN" sz="4000" dirty="0" smtClean="0"/>
              <a:t>Client-server combined with P2P (1)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51216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altLang="zh-CN" sz="3800" dirty="0" smtClean="0">
                <a:solidFill>
                  <a:srgbClr val="FF0000"/>
                </a:solidFill>
              </a:rPr>
              <a:t>Example 1: Edge-server systems</a:t>
            </a:r>
          </a:p>
          <a:p>
            <a:r>
              <a:rPr lang="en-US" altLang="zh-CN" sz="2900" dirty="0" smtClean="0"/>
              <a:t>For a specific organization, </a:t>
            </a:r>
            <a:r>
              <a:rPr lang="en-US" altLang="zh-CN" sz="2900" u="sng" dirty="0" smtClean="0"/>
              <a:t>one edge server acts as an </a:t>
            </a:r>
            <a:r>
              <a:rPr lang="en-US" altLang="zh-CN" sz="2900" dirty="0" smtClean="0">
                <a:solidFill>
                  <a:schemeClr val="accent1"/>
                </a:solidFill>
              </a:rPr>
              <a:t>origin server</a:t>
            </a:r>
          </a:p>
          <a:p>
            <a:r>
              <a:rPr lang="en-US" altLang="zh-CN" sz="2900" dirty="0" smtClean="0"/>
              <a:t>The </a:t>
            </a:r>
            <a:r>
              <a:rPr lang="en-US" altLang="zh-CN" sz="2900" dirty="0" smtClean="0">
                <a:solidFill>
                  <a:srgbClr val="0070C0"/>
                </a:solidFill>
              </a:rPr>
              <a:t>origin server</a:t>
            </a:r>
            <a:r>
              <a:rPr lang="en-US" altLang="zh-CN" sz="2900" dirty="0" smtClean="0"/>
              <a:t> can use other edge servers for replicating Web pages and such</a:t>
            </a:r>
          </a:p>
          <a:p>
            <a:r>
              <a:rPr lang="en-US" altLang="zh-CN" sz="2900" dirty="0" smtClean="0"/>
              <a:t>A collection of edge servers can be used to optimize content and application distribution</a:t>
            </a:r>
            <a:endParaRPr lang="zh-CN" altLang="en-US" sz="29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4098" name="Picture 2" descr="02-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46028"/>
            <a:ext cx="8018463" cy="3035300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4788024" y="2708920"/>
            <a:ext cx="3168352" cy="792088"/>
            <a:chOff x="3131840" y="2996952"/>
            <a:chExt cx="3168352" cy="792088"/>
          </a:xfrm>
        </p:grpSpPr>
        <p:sp>
          <p:nvSpPr>
            <p:cNvPr id="11" name="云形标注 10"/>
            <p:cNvSpPr/>
            <p:nvPr/>
          </p:nvSpPr>
          <p:spPr>
            <a:xfrm>
              <a:off x="3131840" y="2996952"/>
              <a:ext cx="3168352" cy="792088"/>
            </a:xfrm>
            <a:prstGeom prst="cloudCallout">
              <a:avLst>
                <a:gd name="adj1" fmla="val -21948"/>
                <a:gd name="adj2" fmla="val 86758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31840" y="3068960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  <a:latin typeface="Comic Sans MS" pitchFamily="66" charset="0"/>
                </a:rPr>
                <a:t>?</a:t>
              </a:r>
              <a:r>
                <a:rPr lang="en-US" altLang="zh-CN" b="1" dirty="0" smtClean="0">
                  <a:solidFill>
                    <a:schemeClr val="tx2"/>
                  </a:solidFill>
                  <a:latin typeface="Comic Sans MS" pitchFamily="66" charset="0"/>
                </a:rPr>
                <a:t> </a:t>
              </a:r>
              <a:r>
                <a:rPr lang="en-US" altLang="zh-CN" dirty="0" smtClean="0">
                  <a:solidFill>
                    <a:schemeClr val="tx2"/>
                  </a:solidFill>
                  <a:latin typeface="Comic Sans MS" pitchFamily="66" charset="0"/>
                </a:rPr>
                <a:t>Where is C/S part and where is P2P part?</a:t>
              </a:r>
              <a:endParaRPr lang="zh-CN" altLang="en-US" dirty="0">
                <a:solidFill>
                  <a:schemeClr val="tx2"/>
                </a:solidFill>
                <a:latin typeface="Comic Sans MS" pitchFamily="66" charset="0"/>
              </a:endParaRPr>
            </a:p>
          </p:txBody>
        </p:sp>
      </p:grp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Hybrid Architectures</a:t>
            </a:r>
            <a:br>
              <a:rPr lang="en-US" altLang="zh-CN" sz="4000" dirty="0" smtClean="0"/>
            </a:br>
            <a:r>
              <a:rPr lang="en-US" altLang="zh-CN" sz="4000" dirty="0" smtClean="0"/>
              <a:t>Client-server combined with P2P (2)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pPr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Example 2: Collaborative distributed systems </a:t>
            </a:r>
          </a:p>
          <a:p>
            <a:pPr>
              <a:buNone/>
            </a:pPr>
            <a:r>
              <a:rPr lang="en-US" altLang="zh-CN" sz="2400" dirty="0" smtClean="0"/>
              <a:t>(e.g., </a:t>
            </a:r>
            <a:r>
              <a:rPr lang="en-US" altLang="zh-CN" sz="2400" dirty="0" err="1" smtClean="0"/>
              <a:t>BitTorrent</a:t>
            </a:r>
            <a:r>
              <a:rPr lang="en-US" altLang="zh-CN" sz="2400" dirty="0" smtClean="0"/>
              <a:t> file-sharing system)</a:t>
            </a:r>
          </a:p>
          <a:p>
            <a:r>
              <a:rPr lang="en-US" altLang="zh-CN" sz="1800" b="1" dirty="0" smtClean="0"/>
              <a:t>A tracker : </a:t>
            </a:r>
            <a:r>
              <a:rPr lang="en-US" altLang="zh-CN" sz="1800" dirty="0" smtClean="0">
                <a:solidFill>
                  <a:srgbClr val="0070C0"/>
                </a:solidFill>
              </a:rPr>
              <a:t>a server </a:t>
            </a:r>
            <a:r>
              <a:rPr lang="en-US" altLang="zh-CN" sz="1800" dirty="0" smtClean="0"/>
              <a:t>keeping an accurate account of active (downloading) nodes</a:t>
            </a:r>
          </a:p>
          <a:p>
            <a:r>
              <a:rPr lang="en-US" altLang="zh-CN" sz="1800" i="1" dirty="0" smtClean="0"/>
              <a:t>A </a:t>
            </a:r>
            <a:r>
              <a:rPr lang="en-US" altLang="zh-CN" sz="1800" i="1" dirty="0" smtClean="0"/>
              <a:t>fully decentralized scheme for </a:t>
            </a:r>
            <a:r>
              <a:rPr lang="en-US" altLang="zh-CN" sz="1800" i="1" dirty="0" smtClean="0">
                <a:solidFill>
                  <a:srgbClr val="FF0000"/>
                </a:solidFill>
              </a:rPr>
              <a:t>collaboration: </a:t>
            </a:r>
            <a:r>
              <a:rPr lang="en-US" altLang="zh-CN" sz="1800" dirty="0" smtClean="0"/>
              <a:t>Active </a:t>
            </a:r>
            <a:r>
              <a:rPr lang="en-US" altLang="zh-CN" sz="1800" dirty="0" smtClean="0"/>
              <a:t>(downloading) nodes is forced to help others, e.g., by providing chunks of the file it is </a:t>
            </a:r>
            <a:r>
              <a:rPr lang="en-US" altLang="zh-CN" sz="1800" dirty="0" smtClean="0"/>
              <a:t>downloading</a:t>
            </a:r>
            <a:endParaRPr lang="en-US" altLang="zh-CN" sz="1800" dirty="0" smtClean="0"/>
          </a:p>
          <a:p>
            <a:r>
              <a:rPr lang="en-US" altLang="zh-CN" sz="1800" dirty="0" smtClean="0"/>
              <a:t>Bottleneck of the system is formed by the trackers.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5122" name="Picture 2" descr="02-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755" y="3905398"/>
            <a:ext cx="8594725" cy="2547938"/>
          </a:xfrm>
          <a:prstGeom prst="rect">
            <a:avLst/>
          </a:prstGeom>
          <a:noFill/>
        </p:spPr>
      </p:pic>
      <p:grpSp>
        <p:nvGrpSpPr>
          <p:cNvPr id="8" name="组合 7"/>
          <p:cNvGrpSpPr/>
          <p:nvPr/>
        </p:nvGrpSpPr>
        <p:grpSpPr>
          <a:xfrm>
            <a:off x="5868144" y="3573016"/>
            <a:ext cx="3168352" cy="792088"/>
            <a:chOff x="3131840" y="2996952"/>
            <a:chExt cx="3168352" cy="792088"/>
          </a:xfrm>
        </p:grpSpPr>
        <p:sp>
          <p:nvSpPr>
            <p:cNvPr id="9" name="云形标注 8"/>
            <p:cNvSpPr/>
            <p:nvPr/>
          </p:nvSpPr>
          <p:spPr>
            <a:xfrm>
              <a:off x="3131840" y="2996952"/>
              <a:ext cx="3168352" cy="792088"/>
            </a:xfrm>
            <a:prstGeom prst="cloudCallout">
              <a:avLst>
                <a:gd name="adj1" fmla="val -21948"/>
                <a:gd name="adj2" fmla="val 86758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31840" y="3068960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  <a:latin typeface="Comic Sans MS" pitchFamily="66" charset="0"/>
                </a:rPr>
                <a:t>?</a:t>
              </a:r>
              <a:r>
                <a:rPr lang="en-US" altLang="zh-CN" b="1" dirty="0" smtClean="0">
                  <a:solidFill>
                    <a:schemeClr val="tx2"/>
                  </a:solidFill>
                  <a:latin typeface="Comic Sans MS" pitchFamily="66" charset="0"/>
                </a:rPr>
                <a:t> </a:t>
              </a:r>
              <a:r>
                <a:rPr lang="en-US" altLang="zh-CN" dirty="0" smtClean="0">
                  <a:solidFill>
                    <a:schemeClr val="tx2"/>
                  </a:solidFill>
                  <a:latin typeface="Comic Sans MS" pitchFamily="66" charset="0"/>
                </a:rPr>
                <a:t>Where is C/S part and where is P2P part?</a:t>
              </a:r>
              <a:endParaRPr lang="zh-CN" altLang="en-US" dirty="0">
                <a:solidFill>
                  <a:schemeClr val="tx2"/>
                </a:solidFill>
                <a:latin typeface="Comic Sans MS" pitchFamily="66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1680" t="38635" r="1680" b="38635"/>
          <a:stretch>
            <a:fillRect/>
          </a:stretch>
        </p:blipFill>
        <p:spPr bwMode="auto">
          <a:xfrm>
            <a:off x="6858016" y="714356"/>
            <a:ext cx="2071149" cy="48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2066" y="577431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/chunks of F</a:t>
            </a:r>
            <a:endParaRPr lang="zh-CN" altLang="en-US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720" y="570287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/search engine</a:t>
            </a:r>
            <a:endParaRPr lang="zh-CN" altLang="en-US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0958" y="2285992"/>
            <a:ext cx="84285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swarm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500826" y="2998784"/>
            <a:ext cx="2143140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00034" y="2857496"/>
            <a:ext cx="5214974" cy="17145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Architecture Styles </a:t>
            </a:r>
            <a:br>
              <a:rPr lang="en-US" altLang="zh-CN" dirty="0" smtClean="0"/>
            </a:br>
            <a:r>
              <a:rPr lang="en-US" altLang="zh-CN" dirty="0" smtClean="0"/>
              <a:t>– Some Important 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3116"/>
            <a:ext cx="8229600" cy="418148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sz="3200" dirty="0" smtClean="0"/>
              <a:t>Using </a:t>
            </a:r>
            <a:r>
              <a:rPr lang="en-US" altLang="zh-CN" sz="3200" dirty="0" smtClean="0">
                <a:solidFill>
                  <a:srgbClr val="FF0000"/>
                </a:solidFill>
              </a:rPr>
              <a:t>components</a:t>
            </a:r>
            <a:r>
              <a:rPr lang="en-US" altLang="zh-CN" sz="3200" dirty="0" smtClean="0"/>
              <a:t> and </a:t>
            </a:r>
            <a:r>
              <a:rPr lang="en-US" altLang="zh-CN" sz="3200" dirty="0" smtClean="0">
                <a:solidFill>
                  <a:srgbClr val="FF0000"/>
                </a:solidFill>
              </a:rPr>
              <a:t>connectors</a:t>
            </a:r>
            <a:r>
              <a:rPr lang="en-US" altLang="zh-CN" sz="3200" dirty="0" smtClean="0"/>
              <a:t>, we can come to various configurations</a:t>
            </a:r>
          </a:p>
          <a:p>
            <a:r>
              <a:rPr lang="en-US" altLang="zh-CN" sz="3200" dirty="0" smtClean="0"/>
              <a:t>Layered </a:t>
            </a:r>
            <a:r>
              <a:rPr lang="en-US" altLang="zh-CN" sz="3200" dirty="0" smtClean="0"/>
              <a:t>architectures</a:t>
            </a:r>
          </a:p>
          <a:p>
            <a:r>
              <a:rPr lang="en-US" altLang="zh-CN" sz="3200" dirty="0" smtClean="0"/>
              <a:t>Object-based architectures</a:t>
            </a:r>
          </a:p>
          <a:p>
            <a:r>
              <a:rPr lang="en-US" altLang="zh-CN" sz="3200" dirty="0" smtClean="0"/>
              <a:t>Resource-centered </a:t>
            </a:r>
            <a:r>
              <a:rPr lang="en-US" altLang="zh-CN" sz="3200" dirty="0" smtClean="0"/>
              <a:t>architectures</a:t>
            </a:r>
          </a:p>
          <a:p>
            <a:r>
              <a:rPr lang="en-US" altLang="zh-CN" sz="3200" dirty="0" smtClean="0"/>
              <a:t>Event-based architectures</a:t>
            </a:r>
          </a:p>
          <a:p>
            <a:endParaRPr lang="en-US" altLang="zh-CN" sz="3200" dirty="0" smtClean="0"/>
          </a:p>
          <a:p>
            <a:pPr>
              <a:buNone/>
            </a:pPr>
            <a:r>
              <a:rPr lang="en-US" altLang="zh-CN" sz="3200" dirty="0" smtClean="0"/>
              <a:t>Note </a:t>
            </a:r>
          </a:p>
          <a:p>
            <a:r>
              <a:rPr lang="en-US" altLang="zh-CN" sz="3200" dirty="0" smtClean="0"/>
              <a:t>In </a:t>
            </a:r>
            <a:r>
              <a:rPr lang="en-US" altLang="zh-CN" sz="3200" dirty="0" smtClean="0"/>
              <a:t>most </a:t>
            </a:r>
            <a:r>
              <a:rPr lang="en-US" altLang="zh-CN" sz="3200" dirty="0" smtClean="0">
                <a:solidFill>
                  <a:srgbClr val="0070C0"/>
                </a:solidFill>
              </a:rPr>
              <a:t>real-world</a:t>
            </a:r>
            <a:r>
              <a:rPr lang="en-US" altLang="zh-CN" sz="3200" dirty="0" smtClean="0"/>
              <a:t> distributed systems, many </a:t>
            </a:r>
            <a:r>
              <a:rPr lang="en-US" altLang="zh-CN" sz="3200" dirty="0" smtClean="0">
                <a:solidFill>
                  <a:srgbClr val="FF0000"/>
                </a:solidFill>
              </a:rPr>
              <a:t>different styles </a:t>
            </a:r>
            <a:r>
              <a:rPr lang="en-US" altLang="zh-CN" sz="3200" dirty="0" smtClean="0">
                <a:solidFill>
                  <a:srgbClr val="FF0000"/>
                </a:solidFill>
              </a:rPr>
              <a:t>are combined</a:t>
            </a:r>
            <a:r>
              <a:rPr lang="en-US" altLang="zh-CN" sz="3200" dirty="0" smtClean="0"/>
              <a:t>.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9" name="Picture 2" descr="Image result for MEMO + carto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4643446"/>
            <a:ext cx="943008" cy="781041"/>
          </a:xfrm>
          <a:prstGeom prst="rect">
            <a:avLst/>
          </a:prstGeom>
          <a:noFill/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lobuleWeb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5059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Hybrid Architectures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Client-server combined with P2P (3)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53650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Example 3: </a:t>
            </a:r>
            <a:r>
              <a:rPr lang="en-US" altLang="zh-CN" dirty="0" smtClean="0">
                <a:solidFill>
                  <a:srgbClr val="0070C0"/>
                </a:solidFill>
              </a:rPr>
              <a:t>Globule collaborative </a:t>
            </a:r>
            <a:r>
              <a:rPr lang="en-US" altLang="zh-CN" u="sng" dirty="0" smtClean="0">
                <a:solidFill>
                  <a:srgbClr val="0070C0"/>
                </a:solidFill>
              </a:rPr>
              <a:t>content distribution network</a:t>
            </a:r>
            <a:r>
              <a:rPr lang="en-US" altLang="zh-CN" dirty="0" smtClean="0">
                <a:solidFill>
                  <a:srgbClr val="0070C0"/>
                </a:solidFill>
              </a:rPr>
              <a:t> (CDN)</a:t>
            </a:r>
          </a:p>
          <a:p>
            <a:r>
              <a:rPr lang="en-US" altLang="zh-CN" sz="2400" dirty="0" smtClean="0"/>
              <a:t>Resembles the edge server architecture</a:t>
            </a:r>
          </a:p>
          <a:p>
            <a:r>
              <a:rPr lang="en-US" altLang="zh-CN" sz="2400" dirty="0" smtClean="0"/>
              <a:t>Instead of edge servers, the end users voluntarily provide enhanced Web servers that are capable of collaborating in the replication of Web pages</a:t>
            </a:r>
          </a:p>
          <a:p>
            <a:r>
              <a:rPr lang="en-US" altLang="zh-CN" sz="2400" u="sng" dirty="0" smtClean="0"/>
              <a:t>Origin server </a:t>
            </a:r>
            <a:r>
              <a:rPr lang="en-US" altLang="zh-CN" sz="2400" dirty="0" smtClean="0"/>
              <a:t>has at least the following components:</a:t>
            </a:r>
          </a:p>
          <a:p>
            <a:pPr lvl="1"/>
            <a:r>
              <a:rPr lang="en-US" altLang="zh-CN" sz="2000" dirty="0" smtClean="0"/>
              <a:t>A component that can </a:t>
            </a:r>
            <a:r>
              <a:rPr lang="en-US" altLang="zh-CN" sz="2000" dirty="0" smtClean="0">
                <a:solidFill>
                  <a:srgbClr val="0070C0"/>
                </a:solidFill>
              </a:rPr>
              <a:t>redirect</a:t>
            </a:r>
            <a:r>
              <a:rPr lang="en-US" altLang="zh-CN" sz="2000" dirty="0" smtClean="0"/>
              <a:t> client requests to other servers</a:t>
            </a:r>
          </a:p>
          <a:p>
            <a:pPr lvl="1"/>
            <a:r>
              <a:rPr lang="en-US" altLang="zh-CN" sz="2000" dirty="0" smtClean="0"/>
              <a:t>A component for </a:t>
            </a:r>
            <a:r>
              <a:rPr lang="en-US" altLang="zh-CN" sz="2000" dirty="0" smtClean="0">
                <a:solidFill>
                  <a:srgbClr val="0070C0"/>
                </a:solidFill>
              </a:rPr>
              <a:t>analyzing</a:t>
            </a:r>
            <a:r>
              <a:rPr lang="en-US" altLang="zh-CN" sz="2000" dirty="0" smtClean="0"/>
              <a:t> access patterns</a:t>
            </a:r>
          </a:p>
          <a:p>
            <a:pPr lvl="1"/>
            <a:r>
              <a:rPr lang="en-US" altLang="zh-CN" sz="2000" dirty="0" smtClean="0"/>
              <a:t>A component for </a:t>
            </a:r>
            <a:r>
              <a:rPr lang="en-US" altLang="zh-CN" sz="2000" dirty="0" smtClean="0">
                <a:solidFill>
                  <a:srgbClr val="0070C0"/>
                </a:solidFill>
              </a:rPr>
              <a:t>managing</a:t>
            </a:r>
            <a:r>
              <a:rPr lang="en-US" altLang="zh-CN" sz="2000" dirty="0" smtClean="0"/>
              <a:t> the replication of Web pages</a:t>
            </a:r>
          </a:p>
          <a:p>
            <a:pPr lvl="2"/>
            <a:r>
              <a:rPr lang="en-US" altLang="zh-CN" sz="1700" dirty="0" smtClean="0"/>
              <a:t>A centralized component in the form of its broker which is responsible for registering servers and making these servers known to others (</a:t>
            </a:r>
            <a:r>
              <a:rPr lang="en-US" altLang="zh-CN" sz="1700" dirty="0" smtClean="0">
                <a:solidFill>
                  <a:srgbClr val="0070C0"/>
                </a:solidFill>
              </a:rPr>
              <a:t>analogous to C/S system</a:t>
            </a:r>
            <a:r>
              <a:rPr lang="en-US" altLang="zh-CN" sz="1700" dirty="0" smtClean="0"/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500" y="188640"/>
            <a:ext cx="13335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5940152" y="2636912"/>
            <a:ext cx="3168352" cy="792088"/>
            <a:chOff x="3131840" y="2996952"/>
            <a:chExt cx="3168352" cy="792088"/>
          </a:xfrm>
        </p:grpSpPr>
        <p:sp>
          <p:nvSpPr>
            <p:cNvPr id="10" name="云形标注 9"/>
            <p:cNvSpPr/>
            <p:nvPr/>
          </p:nvSpPr>
          <p:spPr>
            <a:xfrm>
              <a:off x="3131840" y="2996952"/>
              <a:ext cx="3168352" cy="792088"/>
            </a:xfrm>
            <a:prstGeom prst="cloudCallout">
              <a:avLst>
                <a:gd name="adj1" fmla="val -21948"/>
                <a:gd name="adj2" fmla="val 86758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1840" y="3068960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  <a:latin typeface="Comic Sans MS" pitchFamily="66" charset="0"/>
                </a:rPr>
                <a:t>?</a:t>
              </a:r>
              <a:r>
                <a:rPr lang="en-US" altLang="zh-CN" b="1" dirty="0" smtClean="0">
                  <a:solidFill>
                    <a:schemeClr val="tx2"/>
                  </a:solidFill>
                  <a:latin typeface="Comic Sans MS" pitchFamily="66" charset="0"/>
                </a:rPr>
                <a:t> </a:t>
              </a:r>
              <a:r>
                <a:rPr lang="en-US" altLang="zh-CN" dirty="0" smtClean="0">
                  <a:solidFill>
                    <a:schemeClr val="tx2"/>
                  </a:solidFill>
                  <a:latin typeface="Comic Sans MS" pitchFamily="66" charset="0"/>
                </a:rPr>
                <a:t>Where is C/S part and where is P2P part?</a:t>
              </a:r>
              <a:endParaRPr lang="zh-CN" altLang="en-US" dirty="0">
                <a:solidFill>
                  <a:schemeClr val="tx2"/>
                </a:solidFill>
                <a:latin typeface="Comic Sans MS" pitchFamily="66" charset="0"/>
              </a:endParaRPr>
            </a:p>
          </p:txBody>
        </p:sp>
      </p:grp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329510" cy="10104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Using legacy to build middleware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Problem</a:t>
            </a:r>
          </a:p>
          <a:p>
            <a:r>
              <a:rPr lang="en-US" altLang="zh-CN" dirty="0" smtClean="0"/>
              <a:t>The interfaces offered by a </a:t>
            </a:r>
            <a:r>
              <a:rPr lang="en-US" altLang="zh-CN" dirty="0" smtClean="0">
                <a:solidFill>
                  <a:srgbClr val="FF0000"/>
                </a:solidFill>
              </a:rPr>
              <a:t>legacy </a:t>
            </a:r>
            <a:r>
              <a:rPr lang="en-US" altLang="zh-CN" dirty="0" smtClean="0"/>
              <a:t>component are most likely </a:t>
            </a:r>
            <a:r>
              <a:rPr lang="en-US" altLang="zh-CN" dirty="0" smtClean="0">
                <a:solidFill>
                  <a:srgbClr val="FF0000"/>
                </a:solidFill>
              </a:rPr>
              <a:t>not suitable for all</a:t>
            </a:r>
            <a:r>
              <a:rPr lang="en-US" altLang="zh-CN" dirty="0" smtClean="0"/>
              <a:t> applications.</a:t>
            </a:r>
          </a:p>
          <a:p>
            <a:pPr>
              <a:spcBef>
                <a:spcPts val="1200"/>
              </a:spcBef>
              <a:buNone/>
            </a:pPr>
            <a:endParaRPr lang="en-US" altLang="zh-CN" dirty="0" smtClean="0"/>
          </a:p>
          <a:p>
            <a:pPr>
              <a:spcBef>
                <a:spcPts val="1200"/>
              </a:spcBef>
              <a:buNone/>
            </a:pPr>
            <a:r>
              <a:rPr lang="en-US" altLang="zh-CN" dirty="0" smtClean="0"/>
              <a:t>Solution</a:t>
            </a:r>
          </a:p>
          <a:p>
            <a:r>
              <a:rPr lang="en-US" altLang="zh-CN" dirty="0" smtClean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wrapper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FF0000"/>
                </a:solidFill>
              </a:rPr>
              <a:t>adapter </a:t>
            </a:r>
            <a:r>
              <a:rPr lang="en-US" altLang="zh-CN" dirty="0" smtClean="0">
                <a:solidFill>
                  <a:srgbClr val="0070C0"/>
                </a:solidFill>
              </a:rPr>
              <a:t>offers an interface</a:t>
            </a:r>
            <a:r>
              <a:rPr lang="en-US" altLang="zh-CN" dirty="0" smtClean="0"/>
              <a:t> acceptable to a client application. </a:t>
            </a:r>
          </a:p>
          <a:p>
            <a:r>
              <a:rPr lang="en-US" altLang="zh-CN" dirty="0" smtClean="0"/>
              <a:t>Its functions are transformed into those available at the component.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28674" name="Picture 2" descr="Image result for solu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3" y="3450570"/>
            <a:ext cx="857256" cy="1007126"/>
          </a:xfrm>
          <a:prstGeom prst="rect">
            <a:avLst/>
          </a:prstGeom>
          <a:noFill/>
        </p:spPr>
      </p:pic>
      <p:pic>
        <p:nvPicPr>
          <p:cNvPr id="28676" name="Picture 4" descr="Image result for legacy system + clip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1774" y="1"/>
            <a:ext cx="2302226" cy="1285859"/>
          </a:xfrm>
          <a:prstGeom prst="rect">
            <a:avLst/>
          </a:prstGeom>
          <a:noFill/>
        </p:spPr>
      </p:pic>
      <p:pic>
        <p:nvPicPr>
          <p:cNvPr id="28678" name="Picture 6" descr="Image result for legacy system + clipart"/>
          <p:cNvPicPr>
            <a:picLocks noChangeAspect="1" noChangeArrowheads="1"/>
          </p:cNvPicPr>
          <p:nvPr/>
        </p:nvPicPr>
        <p:blipFill>
          <a:blip r:embed="rId4"/>
          <a:srcRect r="33774"/>
          <a:stretch>
            <a:fillRect/>
          </a:stretch>
        </p:blipFill>
        <p:spPr bwMode="auto">
          <a:xfrm>
            <a:off x="7929554" y="1142984"/>
            <a:ext cx="1214446" cy="1357823"/>
          </a:xfrm>
          <a:prstGeom prst="rect">
            <a:avLst/>
          </a:prstGeom>
          <a:noFill/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Organizing wrappers</a:t>
            </a:r>
            <a:br>
              <a:rPr lang="en-US" altLang="zh-CN" dirty="0" smtClean="0"/>
            </a:br>
            <a:r>
              <a:rPr lang="en-US" altLang="zh-CN" dirty="0" smtClean="0"/>
              <a:t>-- </a:t>
            </a:r>
            <a:r>
              <a:rPr lang="en-US" altLang="zh-CN" sz="3600" dirty="0" smtClean="0"/>
              <a:t>Two solutions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 			</a:t>
            </a:r>
            <a:r>
              <a:rPr lang="en-US" altLang="zh-CN" dirty="0" smtClean="0">
                <a:solidFill>
                  <a:srgbClr val="FF0000"/>
                </a:solidFill>
              </a:rPr>
              <a:t>1-on-1 </a:t>
            </a:r>
            <a:r>
              <a:rPr lang="en-US" altLang="zh-CN" dirty="0" smtClean="0"/>
              <a:t> 		 </a:t>
            </a:r>
            <a:r>
              <a:rPr lang="en-US" altLang="zh-CN" dirty="0" smtClean="0">
                <a:solidFill>
                  <a:srgbClr val="FF0000"/>
                </a:solidFill>
              </a:rPr>
              <a:t>through a broker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Complexity with N applications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1-on-1: </a:t>
            </a:r>
            <a:r>
              <a:rPr lang="en-US" altLang="zh-CN" dirty="0" smtClean="0"/>
              <a:t>requires N ×(N −1) =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 ) wrappers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broker</a:t>
            </a:r>
            <a:r>
              <a:rPr lang="en-US" altLang="zh-CN" dirty="0" smtClean="0"/>
              <a:t>: requires 2N = O(N) wrappers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40"/>
          <a:stretch>
            <a:fillRect/>
          </a:stretch>
        </p:blipFill>
        <p:spPr bwMode="auto">
          <a:xfrm>
            <a:off x="928662" y="2500306"/>
            <a:ext cx="2786082" cy="213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2500306"/>
            <a:ext cx="2214578" cy="196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Developing adaptable middleware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 smtClean="0"/>
              <a:t>Problem</a:t>
            </a:r>
          </a:p>
          <a:p>
            <a:r>
              <a:rPr lang="en-US" altLang="zh-CN" dirty="0" smtClean="0"/>
              <a:t>Middleware contains solutions that are </a:t>
            </a:r>
            <a:r>
              <a:rPr lang="en-US" altLang="zh-CN" dirty="0" smtClean="0">
                <a:solidFill>
                  <a:srgbClr val="FF0000"/>
                </a:solidFill>
              </a:rPr>
              <a:t>good for most </a:t>
            </a:r>
            <a:r>
              <a:rPr lang="en-US" altLang="zh-CN" dirty="0" smtClean="0"/>
              <a:t>applications </a:t>
            </a:r>
          </a:p>
          <a:p>
            <a:pPr lvl="1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⇒ </a:t>
            </a:r>
            <a:r>
              <a:rPr lang="en-US" altLang="zh-CN" sz="2800" dirty="0" smtClean="0"/>
              <a:t>you may want to adapt its behavior for specific applications</a:t>
            </a:r>
          </a:p>
          <a:p>
            <a:endParaRPr lang="zh-CN" altLang="en-US" sz="3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pic>
        <p:nvPicPr>
          <p:cNvPr id="7" name="Picture 2" descr="Image result for adaptation  + clip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786322"/>
            <a:ext cx="2847975" cy="1266826"/>
          </a:xfrm>
          <a:prstGeom prst="rect">
            <a:avLst/>
          </a:prstGeom>
          <a:noFill/>
        </p:spPr>
      </p:pic>
      <p:pic>
        <p:nvPicPr>
          <p:cNvPr id="4098" name="Picture 2" descr="Image result for adaptation  + clipart"/>
          <p:cNvPicPr>
            <a:picLocks noChangeAspect="1" noChangeArrowheads="1"/>
          </p:cNvPicPr>
          <p:nvPr/>
        </p:nvPicPr>
        <p:blipFill>
          <a:blip r:embed="rId3"/>
          <a:srcRect b="3896"/>
          <a:stretch>
            <a:fillRect/>
          </a:stretch>
        </p:blipFill>
        <p:spPr bwMode="auto">
          <a:xfrm>
            <a:off x="3714744" y="4286256"/>
            <a:ext cx="1885950" cy="1775845"/>
          </a:xfrm>
          <a:prstGeom prst="rect">
            <a:avLst/>
          </a:prstGeom>
          <a:noFill/>
        </p:spPr>
      </p:pic>
      <p:pic>
        <p:nvPicPr>
          <p:cNvPr id="4100" name="Picture 4" descr="Image result for adaptation  + clipar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4143379"/>
            <a:ext cx="2219330" cy="2289563"/>
          </a:xfrm>
          <a:prstGeom prst="rect">
            <a:avLst/>
          </a:prstGeom>
          <a:noFill/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Image result for adaptation  + clipart"/>
          <p:cNvPicPr>
            <a:picLocks noChangeAspect="1" noChangeArrowheads="1"/>
          </p:cNvPicPr>
          <p:nvPr/>
        </p:nvPicPr>
        <p:blipFill>
          <a:blip r:embed="rId3"/>
          <a:srcRect b="7793"/>
          <a:stretch>
            <a:fillRect/>
          </a:stretch>
        </p:blipFill>
        <p:spPr bwMode="auto">
          <a:xfrm>
            <a:off x="7272980" y="0"/>
            <a:ext cx="1871020" cy="181896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Architecture vs. Middleware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186766" cy="47525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0000"/>
                </a:solidFill>
              </a:rPr>
              <a:t>Common practice: </a:t>
            </a:r>
            <a:r>
              <a:rPr lang="en-US" altLang="zh-CN" sz="2400" dirty="0" smtClean="0"/>
              <a:t>middleware systems </a:t>
            </a:r>
            <a:r>
              <a:rPr lang="en-US" altLang="zh-CN" sz="2400" dirty="0" smtClean="0">
                <a:solidFill>
                  <a:srgbClr val="FF0000"/>
                </a:solidFill>
              </a:rPr>
              <a:t>follow a specific architectural style</a:t>
            </a:r>
            <a:r>
              <a:rPr lang="en-US" altLang="zh-CN" sz="2400" dirty="0" smtClean="0"/>
              <a:t>, for example,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/>
              <a:t>CORBA: a middleware adopting an object-based style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/>
              <a:t>TIB/Rendezvous: a middleware adopting an event-based style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    </a:t>
            </a:r>
            <a:r>
              <a:rPr lang="en-US" altLang="zh-CN" sz="2400" dirty="0" smtClean="0"/>
              <a:t>designing applications may become simpler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/>
              <a:t>    the chosen style may not be optimal in all cases</a:t>
            </a:r>
          </a:p>
          <a:p>
            <a:r>
              <a:rPr lang="en-US" altLang="zh-CN" sz="2400" dirty="0" smtClean="0"/>
              <a:t>  need to (dynamically) </a:t>
            </a:r>
            <a:r>
              <a:rPr lang="en-US" altLang="zh-CN" sz="2400" dirty="0" smtClean="0">
                <a:solidFill>
                  <a:srgbClr val="FF0000"/>
                </a:solidFill>
              </a:rPr>
              <a:t>adapt the execution behavior </a:t>
            </a:r>
            <a:r>
              <a:rPr lang="en-US" altLang="zh-CN" sz="2400" dirty="0" smtClean="0"/>
              <a:t>of the middleware (</a:t>
            </a:r>
            <a:r>
              <a:rPr lang="en-US" altLang="zh-CN" sz="2400" dirty="0" smtClean="0">
                <a:solidFill>
                  <a:schemeClr val="accent1"/>
                </a:solidFill>
              </a:rPr>
              <a:t>NOT the software components they comprise</a:t>
            </a:r>
            <a:r>
              <a:rPr lang="en-US" altLang="zh-CN" sz="2400" dirty="0" smtClean="0"/>
              <a:t>).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/>
              <a:t>Middleware systems </a:t>
            </a:r>
            <a:r>
              <a:rPr lang="en-US" altLang="zh-CN" sz="2000" dirty="0" smtClean="0">
                <a:solidFill>
                  <a:srgbClr val="0070C0"/>
                </a:solidFill>
              </a:rPr>
              <a:t>need to be easy to </a:t>
            </a:r>
            <a:r>
              <a:rPr lang="en-US" altLang="zh-CN" sz="2000" dirty="0" smtClean="0">
                <a:solidFill>
                  <a:srgbClr val="FF0000"/>
                </a:solidFill>
              </a:rPr>
              <a:t>configure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FF0000"/>
                </a:solidFill>
              </a:rPr>
              <a:t>adapt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customize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15118" r="15118"/>
          <a:stretch>
            <a:fillRect/>
          </a:stretch>
        </p:blipFill>
        <p:spPr bwMode="auto">
          <a:xfrm>
            <a:off x="467544" y="3501008"/>
            <a:ext cx="548214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 l="13083" r="13083"/>
          <a:stretch>
            <a:fillRect/>
          </a:stretch>
        </p:blipFill>
        <p:spPr bwMode="auto">
          <a:xfrm>
            <a:off x="467544" y="4077072"/>
            <a:ext cx="548550" cy="55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箭头 11"/>
          <p:cNvSpPr/>
          <p:nvPr/>
        </p:nvSpPr>
        <p:spPr>
          <a:xfrm>
            <a:off x="395536" y="4725144"/>
            <a:ext cx="432048" cy="2880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24712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A means to adapt the middleware 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917456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Interceptor </a:t>
            </a:r>
            <a:r>
              <a:rPr lang="en-US" altLang="zh-CN" dirty="0" smtClean="0"/>
              <a:t>− A software construct that will break the usual flow of control and allow other code to be executed.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10" name="图片 9" descr="信条卡片系列-6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7" y="2132856"/>
            <a:ext cx="6660833" cy="43565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87624" y="2708920"/>
            <a:ext cx="5832648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Aft>
                <a:spcPts val="60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Comic Sans MS" pitchFamily="66" charset="0"/>
              </a:rPr>
              <a:t>Note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 smtClean="0">
                <a:latin typeface="Comic Sans MS" pitchFamily="66" charset="0"/>
              </a:rPr>
              <a:t>To make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interceptors generic </a:t>
            </a:r>
            <a:r>
              <a:rPr lang="en-US" altLang="zh-CN" sz="2000" dirty="0" smtClean="0">
                <a:latin typeface="Comic Sans MS" pitchFamily="66" charset="0"/>
              </a:rPr>
              <a:t>may require a substantial implementation effort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 smtClean="0">
                <a:latin typeface="Comic Sans MS" pitchFamily="66" charset="0"/>
              </a:rPr>
              <a:t>It is unclear whether generality should be preferred over restricted applicability and simplicity.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 smtClean="0">
                <a:latin typeface="Comic Sans MS" pitchFamily="66" charset="0"/>
              </a:rPr>
              <a:t>In many cases, having only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limited interception</a:t>
            </a:r>
            <a:r>
              <a:rPr lang="en-US" altLang="zh-CN" sz="2000" dirty="0" smtClean="0">
                <a:latin typeface="Comic Sans MS" pitchFamily="66" charset="0"/>
              </a:rPr>
              <a:t> facilities will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improve management </a:t>
            </a:r>
            <a:r>
              <a:rPr lang="en-US" altLang="zh-CN" sz="2000" dirty="0" smtClean="0">
                <a:latin typeface="Comic Sans MS" pitchFamily="66" charset="0"/>
              </a:rPr>
              <a:t>of the software and distributed system as a whole</a:t>
            </a:r>
            <a:endParaRPr lang="zh-CN" altLang="en-US" sz="2000" dirty="0">
              <a:latin typeface="Comic Sans MS" pitchFamily="66" charset="0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32" y="116632"/>
            <a:ext cx="8892480" cy="114300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Interception in a remote-object invocation</a:t>
            </a:r>
            <a:endParaRPr lang="zh-CN" altLang="en-US" sz="4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5864225" cy="4441825"/>
          </a:xfrm>
          <a:prstGeom prst="rect">
            <a:avLst/>
          </a:prstGeom>
          <a:noFill/>
        </p:spPr>
      </p:pic>
      <p:grpSp>
        <p:nvGrpSpPr>
          <p:cNvPr id="21" name="组合 20"/>
          <p:cNvGrpSpPr/>
          <p:nvPr/>
        </p:nvGrpSpPr>
        <p:grpSpPr>
          <a:xfrm>
            <a:off x="6156176" y="2420888"/>
            <a:ext cx="2952328" cy="1512168"/>
            <a:chOff x="6084168" y="2420888"/>
            <a:chExt cx="2952328" cy="1512168"/>
          </a:xfrm>
        </p:grpSpPr>
        <p:sp>
          <p:nvSpPr>
            <p:cNvPr id="8" name="TextBox 7"/>
            <p:cNvSpPr txBox="1"/>
            <p:nvPr/>
          </p:nvSpPr>
          <p:spPr>
            <a:xfrm>
              <a:off x="6876256" y="2782669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Transformed into a generic call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  <p:sp>
          <p:nvSpPr>
            <p:cNvPr id="9" name="右弧形箭头 8"/>
            <p:cNvSpPr/>
            <p:nvPr/>
          </p:nvSpPr>
          <p:spPr>
            <a:xfrm>
              <a:off x="6084168" y="2420888"/>
              <a:ext cx="720080" cy="1512168"/>
            </a:xfrm>
            <a:prstGeom prst="curvedLef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008" y="1628800"/>
            <a:ext cx="3131840" cy="1440160"/>
            <a:chOff x="0" y="1628800"/>
            <a:chExt cx="3131840" cy="1440160"/>
          </a:xfrm>
        </p:grpSpPr>
        <p:sp>
          <p:nvSpPr>
            <p:cNvPr id="10" name="TextBox 9"/>
            <p:cNvSpPr txBox="1"/>
            <p:nvPr/>
          </p:nvSpPr>
          <p:spPr>
            <a:xfrm>
              <a:off x="0" y="1628800"/>
              <a:ext cx="3131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Only the interceptor know about B’s replication and call for each of the replicas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259632" y="2564904"/>
              <a:ext cx="216024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2008" y="4941168"/>
            <a:ext cx="3131840" cy="1008112"/>
            <a:chOff x="0" y="4941168"/>
            <a:chExt cx="3131840" cy="1008112"/>
          </a:xfrm>
        </p:grpSpPr>
        <p:sp>
          <p:nvSpPr>
            <p:cNvPr id="13" name="TextBox 12"/>
            <p:cNvSpPr txBox="1"/>
            <p:nvPr/>
          </p:nvSpPr>
          <p:spPr>
            <a:xfrm>
              <a:off x="0" y="5302949"/>
              <a:ext cx="313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Transparently handle a fragmentation of the data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V="1">
              <a:off x="1115616" y="4941168"/>
              <a:ext cx="216024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156176" y="4005064"/>
            <a:ext cx="2952328" cy="1512168"/>
            <a:chOff x="6084168" y="4005064"/>
            <a:chExt cx="2952328" cy="1512168"/>
          </a:xfrm>
        </p:grpSpPr>
        <p:sp>
          <p:nvSpPr>
            <p:cNvPr id="17" name="右弧形箭头 16"/>
            <p:cNvSpPr/>
            <p:nvPr/>
          </p:nvSpPr>
          <p:spPr>
            <a:xfrm>
              <a:off x="6084168" y="4005064"/>
              <a:ext cx="720080" cy="1512168"/>
            </a:xfrm>
            <a:prstGeom prst="curvedLef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76256" y="4293096"/>
              <a:ext cx="21602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70C0"/>
                  </a:solidFill>
                  <a:latin typeface="Comic Sans MS" pitchFamily="66" charset="0"/>
                </a:rPr>
                <a:t>Transformed into a message sent through the network</a:t>
              </a:r>
              <a:endParaRPr lang="zh-CN" altLang="en-US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</p:grp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zhoul\application data\360se6\User Data\temp\57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-171400"/>
            <a:ext cx="2857500" cy="23622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04088"/>
            <a:ext cx="8424936" cy="63668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Background of Adaptive Software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73560"/>
            <a:ext cx="8229600" cy="4551784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The need for </a:t>
            </a:r>
            <a:r>
              <a:rPr lang="en-US" altLang="zh-CN" i="1" dirty="0" smtClean="0">
                <a:solidFill>
                  <a:srgbClr val="0070C0"/>
                </a:solidFill>
              </a:rPr>
              <a:t>adaptation</a:t>
            </a:r>
            <a:r>
              <a:rPr lang="en-US" altLang="zh-CN" dirty="0" smtClean="0"/>
              <a:t> comes from the fact that the software should be allowed to change as the environment changes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Changes include those resulting from </a:t>
            </a:r>
            <a:r>
              <a:rPr lang="en-US" altLang="zh-CN" u="sng" dirty="0" smtClean="0"/>
              <a:t>mobility</a:t>
            </a:r>
            <a:r>
              <a:rPr lang="en-US" altLang="zh-CN" dirty="0" smtClean="0"/>
              <a:t>, a strong variance in the </a:t>
            </a:r>
            <a:r>
              <a:rPr lang="en-US" altLang="zh-CN" u="sng" dirty="0" err="1" smtClean="0"/>
              <a:t>QoS</a:t>
            </a:r>
            <a:r>
              <a:rPr lang="en-US" altLang="zh-CN" u="sng" dirty="0" smtClean="0"/>
              <a:t> of networks, failing hardware, and battery drainage</a:t>
            </a:r>
            <a:r>
              <a:rPr lang="en-US" altLang="zh-CN" dirty="0" smtClean="0"/>
              <a:t>, …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Rather than making applications responsible for reacting to changes, this task is placed in the middleware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However, </a:t>
            </a:r>
            <a:r>
              <a:rPr lang="en-US" altLang="zh-CN" dirty="0" smtClean="0">
                <a:solidFill>
                  <a:schemeClr val="accent1"/>
                </a:solidFill>
              </a:rPr>
              <a:t>adaptive software has not been</a:t>
            </a:r>
            <a:r>
              <a:rPr lang="en-US" altLang="zh-CN" dirty="0" smtClean="0"/>
              <a:t> as </a:t>
            </a:r>
            <a:r>
              <a:rPr lang="en-US" altLang="zh-CN" dirty="0" smtClean="0">
                <a:solidFill>
                  <a:schemeClr val="accent1"/>
                </a:solidFill>
              </a:rPr>
              <a:t>successful</a:t>
            </a:r>
            <a:r>
              <a:rPr lang="en-US" altLang="zh-CN" dirty="0" smtClean="0"/>
              <a:t> as anticipated.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712968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General Approaches to Adaptive Software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13520"/>
            <a:ext cx="8229600" cy="49118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Separation of concerns</a:t>
            </a:r>
          </a:p>
          <a:p>
            <a:pPr lvl="1"/>
            <a:r>
              <a:rPr lang="en-US" altLang="zh-CN" dirty="0" smtClean="0"/>
              <a:t>Relates to the traditional way of modularizing systems</a:t>
            </a:r>
          </a:p>
          <a:p>
            <a:pPr lvl="1"/>
            <a:r>
              <a:rPr lang="en-US" altLang="zh-CN" dirty="0" smtClean="0"/>
              <a:t>Separate and subsequently weave extra functionalities (such as reliability, performance, security, etc.) into a system</a:t>
            </a:r>
          </a:p>
          <a:p>
            <a:pPr lvl="1"/>
            <a:r>
              <a:rPr lang="en-US" altLang="zh-CN" dirty="0" smtClean="0"/>
              <a:t>Not easy and </a:t>
            </a:r>
            <a:r>
              <a:rPr lang="en-US" altLang="zh-CN" u="sng" dirty="0" smtClean="0"/>
              <a:t>only toy examples </a:t>
            </a:r>
            <a:r>
              <a:rPr lang="en-US" altLang="zh-CN" dirty="0" smtClean="0"/>
              <a:t>so far</a:t>
            </a:r>
          </a:p>
          <a:p>
            <a:pPr lvl="2"/>
            <a:r>
              <a:rPr lang="en-US" altLang="zh-CN" dirty="0" smtClean="0"/>
              <a:t>E.g., simply putting security into a separate module is not going to work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Computational reflection</a:t>
            </a:r>
          </a:p>
          <a:p>
            <a:pPr lvl="1"/>
            <a:r>
              <a:rPr lang="en-US" altLang="zh-CN" dirty="0" smtClean="0"/>
              <a:t>Refers to the ability of a program to inspect itself at runtime and, if necessary, adapt its behavior dynamically</a:t>
            </a:r>
          </a:p>
          <a:p>
            <a:pPr lvl="1"/>
            <a:r>
              <a:rPr lang="en-US" altLang="zh-CN" dirty="0" smtClean="0"/>
              <a:t>Mostly at language level and applicability unclear.</a:t>
            </a:r>
          </a:p>
          <a:p>
            <a:pPr lvl="2"/>
            <a:r>
              <a:rPr lang="en-US" altLang="zh-CN" dirty="0" smtClean="0"/>
              <a:t>Reflection has been built into programming language (e.g., Java)</a:t>
            </a:r>
          </a:p>
          <a:p>
            <a:pPr lvl="2"/>
            <a:r>
              <a:rPr lang="en-US" altLang="zh-CN" dirty="0" smtClean="0"/>
              <a:t>Some middleware systems have applied reflective techniques</a:t>
            </a:r>
          </a:p>
          <a:p>
            <a:r>
              <a:rPr lang="en-US" altLang="zh-CN" dirty="0" smtClean="0">
                <a:solidFill>
                  <a:srgbClr val="0070C0"/>
                </a:solidFill>
              </a:rPr>
              <a:t>Component-based design</a:t>
            </a:r>
          </a:p>
          <a:p>
            <a:pPr lvl="1"/>
            <a:r>
              <a:rPr lang="en-US" altLang="zh-CN" dirty="0" smtClean="0"/>
              <a:t>Organize a distributed application through components that can be dynamically replaced when needed</a:t>
            </a:r>
          </a:p>
          <a:p>
            <a:pPr lvl="1"/>
            <a:r>
              <a:rPr lang="en-US" altLang="zh-CN" dirty="0" smtClean="0"/>
              <a:t>highly complex, also many </a:t>
            </a:r>
            <a:r>
              <a:rPr lang="en-US" altLang="zh-CN" dirty="0" err="1" smtClean="0"/>
              <a:t>intercomponent</a:t>
            </a:r>
            <a:r>
              <a:rPr lang="en-US" altLang="zh-CN" dirty="0" smtClean="0"/>
              <a:t> dependencies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b="16798"/>
          <a:stretch>
            <a:fillRect/>
          </a:stretch>
        </p:blipFill>
        <p:spPr bwMode="auto">
          <a:xfrm>
            <a:off x="6553200" y="0"/>
            <a:ext cx="2590800" cy="71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507288" cy="9967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Discussion </a:t>
            </a:r>
            <a:br>
              <a:rPr lang="en-US" altLang="zh-CN" dirty="0" smtClean="0"/>
            </a:br>
            <a:r>
              <a:rPr lang="en-US" altLang="zh-CN" dirty="0" smtClean="0"/>
              <a:t>about adaptive software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507288" cy="4551784"/>
          </a:xfrm>
        </p:spPr>
        <p:txBody>
          <a:bodyPr>
            <a:normAutofit fontScale="92500"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</a:rPr>
              <a:t>Middlewares</a:t>
            </a:r>
            <a:r>
              <a:rPr lang="en-US" altLang="zh-CN" dirty="0" smtClean="0"/>
              <a:t> are generally bulky and </a:t>
            </a:r>
            <a:r>
              <a:rPr lang="en-US" altLang="zh-CN" dirty="0" smtClean="0">
                <a:solidFill>
                  <a:schemeClr val="accent1"/>
                </a:solidFill>
              </a:rPr>
              <a:t>complex.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 need for flexibility </a:t>
            </a:r>
            <a:r>
              <a:rPr lang="en-US" altLang="zh-CN" dirty="0" smtClean="0">
                <a:solidFill>
                  <a:srgbClr val="FF0000"/>
                </a:solidFill>
                <a:sym typeface="Wingdings"/>
              </a:rPr>
              <a:t></a:t>
            </a:r>
            <a:r>
              <a:rPr lang="en-US" altLang="zh-CN" dirty="0" smtClean="0">
                <a:solidFill>
                  <a:srgbClr val="FF0000"/>
                </a:solidFill>
              </a:rPr>
              <a:t> complexity</a:t>
            </a:r>
          </a:p>
          <a:p>
            <a:r>
              <a:rPr lang="en-US" altLang="zh-CN" dirty="0" smtClean="0"/>
              <a:t>Is the complexity of DS an inherent feature of reaching distribution transparency?</a:t>
            </a:r>
          </a:p>
          <a:p>
            <a:r>
              <a:rPr lang="en-US" altLang="zh-CN" dirty="0" smtClean="0"/>
              <a:t>Is adapting to a changing environment a good reason to adopt changing the software?</a:t>
            </a:r>
          </a:p>
          <a:p>
            <a:r>
              <a:rPr lang="en-US" altLang="zh-CN" dirty="0" smtClean="0"/>
              <a:t>The strongest and most valid </a:t>
            </a:r>
            <a:r>
              <a:rPr lang="en-US" altLang="zh-CN" dirty="0" smtClean="0">
                <a:solidFill>
                  <a:schemeClr val="accent1"/>
                </a:solidFill>
              </a:rPr>
              <a:t>argument for supporting adaptive software</a:t>
            </a:r>
            <a:r>
              <a:rPr lang="en-US" altLang="zh-CN" dirty="0" smtClean="0"/>
              <a:t> is that </a:t>
            </a:r>
            <a:r>
              <a:rPr lang="en-US" altLang="zh-CN" dirty="0" smtClean="0">
                <a:solidFill>
                  <a:schemeClr val="accent1"/>
                </a:solidFill>
              </a:rPr>
              <a:t>many distributed systems cannot be shut down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Calls for solutions to </a:t>
            </a:r>
            <a:r>
              <a:rPr lang="en-US" altLang="zh-CN" u="sng" dirty="0" smtClean="0"/>
              <a:t>replace and upgrade components on the fly</a:t>
            </a:r>
          </a:p>
          <a:p>
            <a:pPr lvl="1"/>
            <a:r>
              <a:rPr lang="en-US" altLang="zh-CN" dirty="0" smtClean="0"/>
              <a:t>Unclear whether any proposed solutions are best</a:t>
            </a:r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0079" t="3360" r="6719" b="5039"/>
          <a:stretch>
            <a:fillRect/>
          </a:stretch>
        </p:blipFill>
        <p:spPr bwMode="auto">
          <a:xfrm>
            <a:off x="7216878" y="745776"/>
            <a:ext cx="1783120" cy="19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308304" y="5085184"/>
            <a:ext cx="14946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Hot plugging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Layered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142984"/>
            <a:ext cx="8643998" cy="1571636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CN" sz="3400" dirty="0" smtClean="0"/>
              <a:t>Three common </a:t>
            </a:r>
            <a:r>
              <a:rPr lang="en-US" altLang="zh-CN" sz="3400" dirty="0" smtClean="0"/>
              <a:t>layered </a:t>
            </a:r>
            <a:r>
              <a:rPr lang="en-US" altLang="zh-CN" sz="3400" dirty="0" smtClean="0"/>
              <a:t>organizations</a:t>
            </a:r>
          </a:p>
          <a:p>
            <a:r>
              <a:rPr lang="en-US" altLang="zh-CN" dirty="0" smtClean="0"/>
              <a:t>The basic idea </a:t>
            </a:r>
            <a:r>
              <a:rPr lang="en-US" altLang="zh-CN" dirty="0" smtClean="0"/>
              <a:t>is </a:t>
            </a:r>
            <a:r>
              <a:rPr lang="en-US" altLang="zh-CN" dirty="0" smtClean="0"/>
              <a:t>simple: components are organized </a:t>
            </a:r>
            <a:r>
              <a:rPr lang="en-US" altLang="zh-CN" dirty="0" smtClean="0"/>
              <a:t>in a </a:t>
            </a:r>
            <a:r>
              <a:rPr lang="en-US" altLang="zh-CN" dirty="0" smtClean="0"/>
              <a:t>layered fashion where a component at layer </a:t>
            </a:r>
            <a:r>
              <a:rPr lang="en-US" altLang="zh-CN" dirty="0" err="1" smtClean="0"/>
              <a:t>L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 </a:t>
            </a:r>
            <a:r>
              <a:rPr lang="en-US" altLang="zh-CN" dirty="0" smtClean="0"/>
              <a:t>can make a </a:t>
            </a:r>
            <a:r>
              <a:rPr lang="en-US" altLang="zh-CN" dirty="0" err="1" smtClean="0">
                <a:solidFill>
                  <a:srgbClr val="FF0000"/>
                </a:solidFill>
              </a:rPr>
              <a:t>downcall</a:t>
            </a:r>
            <a:r>
              <a:rPr lang="en-US" altLang="zh-CN" dirty="0" smtClean="0"/>
              <a:t> </a:t>
            </a:r>
            <a:r>
              <a:rPr lang="en-US" altLang="zh-CN" dirty="0" smtClean="0"/>
              <a:t>to a </a:t>
            </a:r>
            <a:r>
              <a:rPr lang="en-US" altLang="zh-CN" dirty="0" smtClean="0"/>
              <a:t>component at a lower-level layer </a:t>
            </a:r>
            <a:r>
              <a:rPr lang="en-US" altLang="zh-CN" dirty="0" smtClean="0"/>
              <a:t>L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 </a:t>
            </a:r>
            <a:r>
              <a:rPr lang="en-US" altLang="zh-CN" dirty="0" smtClean="0"/>
              <a:t>(with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&lt; j ) and </a:t>
            </a:r>
            <a:r>
              <a:rPr lang="en-US" altLang="zh-CN" dirty="0" smtClean="0">
                <a:solidFill>
                  <a:srgbClr val="0070C0"/>
                </a:solidFill>
              </a:rPr>
              <a:t>generally expects </a:t>
            </a:r>
            <a:r>
              <a:rPr lang="en-US" altLang="zh-CN" dirty="0" smtClean="0">
                <a:solidFill>
                  <a:srgbClr val="0070C0"/>
                </a:solidFill>
              </a:rPr>
              <a:t>a response</a:t>
            </a:r>
            <a:r>
              <a:rPr lang="en-US" altLang="zh-CN" dirty="0" smtClean="0"/>
              <a:t>. </a:t>
            </a:r>
            <a:endParaRPr lang="en-US" altLang="zh-CN" dirty="0" smtClean="0"/>
          </a:p>
          <a:p>
            <a:r>
              <a:rPr lang="en-US" altLang="zh-CN" dirty="0" smtClean="0"/>
              <a:t>Only </a:t>
            </a:r>
            <a:r>
              <a:rPr lang="en-US" altLang="zh-CN" dirty="0" smtClean="0"/>
              <a:t>in </a:t>
            </a:r>
            <a:r>
              <a:rPr lang="en-US" altLang="zh-CN" dirty="0" smtClean="0">
                <a:solidFill>
                  <a:srgbClr val="FF0000"/>
                </a:solidFill>
              </a:rPr>
              <a:t>exceptional cases </a:t>
            </a:r>
            <a:r>
              <a:rPr lang="en-US" altLang="zh-CN" dirty="0" smtClean="0"/>
              <a:t>will an </a:t>
            </a:r>
            <a:r>
              <a:rPr lang="en-US" altLang="zh-CN" dirty="0" err="1" smtClean="0">
                <a:solidFill>
                  <a:srgbClr val="FF0000"/>
                </a:solidFill>
              </a:rPr>
              <a:t>upcall</a:t>
            </a:r>
            <a:r>
              <a:rPr lang="en-US" altLang="zh-CN" dirty="0" smtClean="0"/>
              <a:t> be made to a </a:t>
            </a:r>
            <a:r>
              <a:rPr lang="en-US" altLang="zh-CN" dirty="0" smtClean="0"/>
              <a:t>higher-level component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Distributed Systems Unit 2</a:t>
            </a:r>
            <a:endParaRPr lang="zh-CN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/>
          <a:srcRect b="553"/>
          <a:stretch>
            <a:fillRect/>
          </a:stretch>
        </p:blipFill>
        <p:spPr bwMode="auto">
          <a:xfrm>
            <a:off x="1000100" y="2639793"/>
            <a:ext cx="1571636" cy="301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2682290"/>
            <a:ext cx="1571636" cy="302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2198" y="3278014"/>
            <a:ext cx="1892738" cy="214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28662" y="5783065"/>
            <a:ext cx="178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 smtClean="0">
                <a:solidFill>
                  <a:srgbClr val="FF0000"/>
                </a:solidFill>
              </a:rPr>
              <a:t>Pure</a:t>
            </a:r>
            <a:r>
              <a:rPr lang="en-US" altLang="zh-CN" dirty="0" smtClean="0"/>
              <a:t> </a:t>
            </a:r>
            <a:r>
              <a:rPr lang="en-US" altLang="zh-CN" dirty="0" smtClean="0"/>
              <a:t>layered 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organization.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91392" y="5783065"/>
            <a:ext cx="1989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(b) </a:t>
            </a:r>
            <a:r>
              <a:rPr lang="en-US" altLang="zh-CN" dirty="0" smtClean="0">
                <a:solidFill>
                  <a:srgbClr val="FF0000"/>
                </a:solidFill>
              </a:rPr>
              <a:t>Mixed</a:t>
            </a:r>
            <a:r>
              <a:rPr lang="en-US" altLang="zh-CN" dirty="0" smtClean="0"/>
              <a:t> layered </a:t>
            </a:r>
            <a:endParaRPr lang="en-US" altLang="zh-CN" dirty="0" smtClean="0"/>
          </a:p>
          <a:p>
            <a:r>
              <a:rPr lang="en-US" altLang="zh-CN" dirty="0" smtClean="0"/>
              <a:t>organization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857884" y="5783065"/>
            <a:ext cx="2671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(c) Layered organization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with </a:t>
            </a:r>
            <a:r>
              <a:rPr lang="en-US" altLang="zh-CN" dirty="0" err="1" smtClean="0">
                <a:solidFill>
                  <a:srgbClr val="FF0000"/>
                </a:solidFill>
              </a:rPr>
              <a:t>upcalls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1538" y="2782669"/>
            <a:ext cx="714380" cy="214314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00958" y="4357694"/>
            <a:ext cx="500066" cy="214314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zhoul\application data\360se6\User Data\temp\t01b35c27fcf77fb64c.jpg"/>
          <p:cNvPicPr>
            <a:picLocks noChangeAspect="1" noChangeArrowheads="1"/>
          </p:cNvPicPr>
          <p:nvPr/>
        </p:nvPicPr>
        <p:blipFill>
          <a:blip r:embed="rId3" cstate="print"/>
          <a:srcRect b="8318"/>
          <a:stretch>
            <a:fillRect/>
          </a:stretch>
        </p:blipFill>
        <p:spPr bwMode="auto">
          <a:xfrm>
            <a:off x="6156176" y="4577288"/>
            <a:ext cx="3048000" cy="198408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Self-management in 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When adaptation needs to be done automatically, there is a </a:t>
            </a:r>
            <a:r>
              <a:rPr lang="en-US" altLang="zh-CN" sz="2400" u="sng" dirty="0" smtClean="0"/>
              <a:t>strong interplay between system architectures and software architecture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sz="1800" dirty="0" smtClean="0"/>
              <a:t>Need to organize the components of DS</a:t>
            </a:r>
          </a:p>
          <a:p>
            <a:pPr lvl="1"/>
            <a:r>
              <a:rPr lang="en-US" altLang="zh-CN" sz="1800" dirty="0" smtClean="0"/>
              <a:t>Need to decide where the processes are to be executed to handle the adaptation</a:t>
            </a:r>
          </a:p>
          <a:p>
            <a:r>
              <a:rPr lang="en-US" altLang="zh-CN" sz="2400" i="1" dirty="0" smtClean="0"/>
              <a:t>Automatic </a:t>
            </a:r>
            <a:r>
              <a:rPr lang="en-US" altLang="zh-CN" sz="2400" dirty="0" smtClean="0"/>
              <a:t>adaptations to changes, i.e., </a:t>
            </a:r>
            <a:r>
              <a:rPr lang="en-US" altLang="zh-CN" sz="2400" dirty="0" smtClean="0">
                <a:solidFill>
                  <a:srgbClr val="FF0000"/>
                </a:solidFill>
              </a:rPr>
              <a:t>autonomic computing </a:t>
            </a:r>
            <a:r>
              <a:rPr lang="en-US" altLang="zh-CN" sz="2400" dirty="0" smtClean="0"/>
              <a:t>/ self-star systems, and many variants:</a:t>
            </a:r>
          </a:p>
          <a:p>
            <a:pPr lvl="1"/>
            <a:r>
              <a:rPr lang="en-US" altLang="zh-CN" sz="2000" dirty="0" smtClean="0"/>
              <a:t>Self-configuring, self-managing, self-healing, self-optimizing,</a:t>
            </a:r>
          </a:p>
          <a:p>
            <a:pPr lvl="1"/>
            <a:r>
              <a:rPr lang="en-US" altLang="zh-CN" sz="2000" dirty="0" smtClean="0"/>
              <a:t>Self-*</a:t>
            </a:r>
          </a:p>
          <a:p>
            <a:pPr>
              <a:buNone/>
            </a:pPr>
            <a:r>
              <a:rPr lang="en-US" altLang="zh-CN" sz="2400" b="1" dirty="0" smtClean="0">
                <a:solidFill>
                  <a:srgbClr val="0070C0"/>
                </a:solidFill>
              </a:rPr>
              <a:t>Warning</a:t>
            </a:r>
          </a:p>
          <a:p>
            <a:r>
              <a:rPr lang="en-US" altLang="zh-CN" sz="2000" dirty="0" smtClean="0"/>
              <a:t>There is a lot of hype going on in this field </a:t>
            </a:r>
          </a:p>
          <a:p>
            <a:pPr>
              <a:buNone/>
            </a:pPr>
            <a:r>
              <a:rPr lang="en-US" altLang="zh-CN" sz="2000" dirty="0" smtClean="0"/>
              <a:t>of autonomic computing.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Feedback Control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1368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In many cases, self-* DS are organized as a high-level feedback control system. (Figure: </a:t>
            </a:r>
            <a:r>
              <a:rPr lang="en-US" altLang="zh-CN" dirty="0" smtClean="0">
                <a:solidFill>
                  <a:schemeClr val="accent1"/>
                </a:solidFill>
              </a:rPr>
              <a:t>logical organization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20888"/>
            <a:ext cx="8335963" cy="3768725"/>
          </a:xfrm>
          <a:prstGeom prst="rect">
            <a:avLst/>
          </a:prstGeom>
          <a:noFill/>
        </p:spPr>
      </p:pic>
      <p:grpSp>
        <p:nvGrpSpPr>
          <p:cNvPr id="13" name="组合 12"/>
          <p:cNvGrpSpPr/>
          <p:nvPr/>
        </p:nvGrpSpPr>
        <p:grpSpPr>
          <a:xfrm>
            <a:off x="5029037" y="2981186"/>
            <a:ext cx="3927471" cy="2232248"/>
            <a:chOff x="5029037" y="2981186"/>
            <a:chExt cx="3927471" cy="2232248"/>
          </a:xfrm>
        </p:grpSpPr>
        <p:sp>
          <p:nvSpPr>
            <p:cNvPr id="11" name="椭圆 10"/>
            <p:cNvSpPr/>
            <p:nvPr/>
          </p:nvSpPr>
          <p:spPr>
            <a:xfrm rot="12653039">
              <a:off x="5029037" y="2981186"/>
              <a:ext cx="3927471" cy="223224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6136" y="3995772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Monitor and measure</a:t>
              </a:r>
              <a:endParaRPr lang="zh-CN" alt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9912" y="4653136"/>
            <a:ext cx="3744416" cy="1800200"/>
            <a:chOff x="3779912" y="4653136"/>
            <a:chExt cx="3744416" cy="1800200"/>
          </a:xfrm>
        </p:grpSpPr>
        <p:sp>
          <p:nvSpPr>
            <p:cNvPr id="14" name="椭圆 13"/>
            <p:cNvSpPr/>
            <p:nvPr/>
          </p:nvSpPr>
          <p:spPr>
            <a:xfrm>
              <a:off x="3779912" y="4653136"/>
              <a:ext cx="3744416" cy="18002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67944" y="5795972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Compare with references</a:t>
              </a:r>
              <a:endParaRPr lang="zh-CN" alt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7504" y="2852936"/>
            <a:ext cx="3600400" cy="3528392"/>
            <a:chOff x="107504" y="2852936"/>
            <a:chExt cx="3600400" cy="3528392"/>
          </a:xfrm>
        </p:grpSpPr>
        <p:sp>
          <p:nvSpPr>
            <p:cNvPr id="17" name="椭圆 16"/>
            <p:cNvSpPr/>
            <p:nvPr/>
          </p:nvSpPr>
          <p:spPr>
            <a:xfrm>
              <a:off x="1547664" y="2852936"/>
              <a:ext cx="2160240" cy="352839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504" y="4028871"/>
              <a:ext cx="172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omic Sans MS" pitchFamily="66" charset="0"/>
                </a:rPr>
                <a:t>Mechanisms to influence the behavior of the system</a:t>
              </a:r>
              <a:endParaRPr lang="zh-CN" altLang="en-US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00192" y="2132856"/>
            <a:ext cx="2304256" cy="1224136"/>
            <a:chOff x="6300192" y="2276872"/>
            <a:chExt cx="2304256" cy="1224136"/>
          </a:xfrm>
        </p:grpSpPr>
        <p:sp>
          <p:nvSpPr>
            <p:cNvPr id="8" name="云形标注 7"/>
            <p:cNvSpPr/>
            <p:nvPr/>
          </p:nvSpPr>
          <p:spPr>
            <a:xfrm>
              <a:off x="6300192" y="2276872"/>
              <a:ext cx="2232248" cy="1224136"/>
            </a:xfrm>
            <a:prstGeom prst="cloudCallout">
              <a:avLst>
                <a:gd name="adj1" fmla="val -24167"/>
                <a:gd name="adj2" fmla="val 729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4208" y="2492896"/>
              <a:ext cx="21602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Comic Sans MS" pitchFamily="66" charset="0"/>
                </a:rPr>
                <a:t>How does physical organization look like?</a:t>
              </a:r>
              <a:endParaRPr lang="zh-CN" altLang="en-US" dirty="0">
                <a:latin typeface="Comic Sans MS" pitchFamily="66" charset="0"/>
              </a:endParaRPr>
            </a:p>
          </p:txBody>
        </p:sp>
      </p:grp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2-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605256"/>
            <a:ext cx="4152900" cy="240792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Example 1: </a:t>
            </a:r>
            <a:br>
              <a:rPr lang="en-US" altLang="zh-CN" dirty="0" smtClean="0"/>
            </a:br>
            <a:r>
              <a:rPr lang="en-US" altLang="zh-CN" sz="4000" dirty="0" smtClean="0"/>
              <a:t>Systems Monitoring with Astrolabe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4402832" cy="4445848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Astrolabe organizes a large collection of hosts into a hierarchy of zones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Three hosts, A, B and C grouped into a zone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Each machine keeps track of its local information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 At the zone level, only aggregated information can be collected (e.g., average values).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Through information exchange, all agents will see the same results (provided that no changes occur in the meantime)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zhoul\application data\360se6\User Data\temp\traces-question-exclamation-point-157340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232480"/>
            <a:ext cx="2438400" cy="2724912"/>
          </a:xfrm>
          <a:prstGeom prst="rect">
            <a:avLst/>
          </a:prstGeom>
          <a:noFill/>
        </p:spPr>
      </p:pic>
      <p:pic>
        <p:nvPicPr>
          <p:cNvPr id="7" name="图片 6" descr="GlobuleWebs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505986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0500" y="188640"/>
            <a:ext cx="13335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Example 2: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 smtClean="0"/>
              <a:t>Differentiating Replication Strategies in Globule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6224"/>
            <a:ext cx="8229600" cy="410108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Collaborative CDN that analyzes </a:t>
            </a:r>
            <a:r>
              <a:rPr lang="en-US" altLang="zh-CN" dirty="0" smtClean="0">
                <a:solidFill>
                  <a:srgbClr val="FF0000"/>
                </a:solidFill>
              </a:rPr>
              <a:t>traces</a:t>
            </a:r>
            <a:r>
              <a:rPr lang="en-US" altLang="zh-CN" dirty="0" smtClean="0"/>
              <a:t> (</a:t>
            </a:r>
            <a:r>
              <a:rPr lang="en-US" altLang="zh-CN" i="1" u="sng" dirty="0" smtClean="0"/>
              <a:t>i.e., from where a request for a page originated</a:t>
            </a:r>
            <a:r>
              <a:rPr lang="en-US" altLang="zh-CN" dirty="0" smtClean="0"/>
              <a:t>) to </a:t>
            </a:r>
            <a:r>
              <a:rPr lang="en-US" altLang="zh-CN" dirty="0" smtClean="0">
                <a:solidFill>
                  <a:srgbClr val="0070C0"/>
                </a:solidFill>
              </a:rPr>
              <a:t>decide the best policy</a:t>
            </a:r>
            <a:r>
              <a:rPr lang="en-US" altLang="zh-CN" dirty="0" smtClean="0"/>
              <a:t>, e.g., where replicas of Web content should be placed and how to keep replicas consistent</a:t>
            </a:r>
          </a:p>
          <a:p>
            <a:pPr>
              <a:spcAft>
                <a:spcPts val="600"/>
              </a:spcAft>
            </a:pPr>
            <a:r>
              <a:rPr lang="en-US" altLang="zh-CN" dirty="0" smtClean="0"/>
              <a:t>The simple model allows an origin server to see </a:t>
            </a:r>
            <a:r>
              <a:rPr lang="en-US" altLang="zh-CN" dirty="0" smtClean="0">
                <a:solidFill>
                  <a:srgbClr val="0070C0"/>
                </a:solidFill>
              </a:rPr>
              <a:t>what</a:t>
            </a:r>
            <a:r>
              <a:rPr lang="en-US" altLang="zh-CN" dirty="0" smtClean="0"/>
              <a:t> would have happened </a:t>
            </a:r>
            <a:r>
              <a:rPr lang="en-US" altLang="zh-CN" dirty="0" smtClean="0">
                <a:solidFill>
                  <a:srgbClr val="0070C0"/>
                </a:solidFill>
              </a:rPr>
              <a:t>if</a:t>
            </a:r>
            <a:r>
              <a:rPr lang="en-US" altLang="zh-CN" dirty="0" smtClean="0"/>
              <a:t> it had placed a replica on a specific edge server.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/>
              <a:t>On one hand, placing a replica closer to clients would improve client-perceived latency, but this will induce traffic between the origin server and that edge server in order to keep a replica consistent with the original page.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131840" y="5486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As of February 2011 the project is discontinued and is no longer maintained.</a:t>
            </a:r>
          </a:p>
          <a:p>
            <a:r>
              <a:rPr lang="nl-NL" altLang="zh-CN" dirty="0" smtClean="0"/>
              <a:t> </a:t>
            </a:r>
            <a:r>
              <a:rPr lang="nl-NL" altLang="zh-CN" u="sng" dirty="0" smtClean="0">
                <a:solidFill>
                  <a:schemeClr val="bg1"/>
                </a:solidFill>
              </a:rPr>
              <a:t>Guillaume Pierre</a:t>
            </a:r>
            <a:r>
              <a:rPr lang="nl-NL" altLang="zh-CN" dirty="0" smtClean="0">
                <a:solidFill>
                  <a:schemeClr val="bg1"/>
                </a:solidFill>
              </a:rPr>
              <a:t> and </a:t>
            </a:r>
            <a:r>
              <a:rPr lang="nl-NL" altLang="zh-CN" u="sng" dirty="0" smtClean="0">
                <a:solidFill>
                  <a:schemeClr val="bg1"/>
                </a:solidFill>
              </a:rPr>
              <a:t>Maarten van Steen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1800" y="11663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Academic CDN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GlobuleWeb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50598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500" y="188640"/>
            <a:ext cx="13335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02-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591667"/>
            <a:ext cx="8281988" cy="35655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The edge-server model assumed by Globule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157192"/>
            <a:ext cx="8229600" cy="1440160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Globule origin server collects traces and does </a:t>
            </a:r>
            <a:r>
              <a:rPr lang="en-US" altLang="zh-CN" sz="2000" dirty="0" smtClean="0">
                <a:solidFill>
                  <a:srgbClr val="0070C0"/>
                </a:solidFill>
              </a:rPr>
              <a:t>what-if</a:t>
            </a:r>
            <a:r>
              <a:rPr lang="en-US" altLang="zh-CN" sz="2000" dirty="0" smtClean="0"/>
              <a:t> analysis by checking what would have happened if page </a:t>
            </a:r>
            <a:r>
              <a:rPr lang="en-US" altLang="zh-CN" sz="2000" i="1" dirty="0" smtClean="0"/>
              <a:t>P</a:t>
            </a:r>
            <a:r>
              <a:rPr lang="en-US" altLang="zh-CN" sz="2000" dirty="0" smtClean="0"/>
              <a:t> would have been placed at edge server </a:t>
            </a:r>
            <a:r>
              <a:rPr lang="en-US" altLang="zh-CN" sz="2000" i="1" dirty="0" smtClean="0"/>
              <a:t>S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Many strategies are evaluated, and the best one is chosen.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GlobuleWeb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50598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500" y="188640"/>
            <a:ext cx="13335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Globule: Dependency between</a:t>
            </a:r>
            <a:r>
              <a:rPr lang="en-US" altLang="zh-CN" sz="4000" dirty="0" smtClean="0"/>
              <a:t> prediction accuracy and trace length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916832"/>
            <a:ext cx="8568952" cy="22136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300"/>
              </a:spcAft>
            </a:pPr>
            <a:r>
              <a:rPr lang="en-US" altLang="zh-CN" dirty="0" smtClean="0"/>
              <a:t>Error in predicting the best policy goes up if the trace is not long enough</a:t>
            </a:r>
          </a:p>
          <a:p>
            <a:pPr lvl="1">
              <a:spcAft>
                <a:spcPts val="300"/>
              </a:spcAft>
            </a:pPr>
            <a:r>
              <a:rPr lang="en-US" altLang="zh-CN" sz="2300" dirty="0" smtClean="0"/>
              <a:t>REASON: We need enough request to do a proper evaluation</a:t>
            </a:r>
          </a:p>
          <a:p>
            <a:pPr>
              <a:spcAft>
                <a:spcPts val="300"/>
              </a:spcAft>
            </a:pPr>
            <a:r>
              <a:rPr lang="en-US" altLang="zh-CN" dirty="0" smtClean="0"/>
              <a:t>Error also increases if we use too many requests</a:t>
            </a:r>
          </a:p>
          <a:p>
            <a:pPr lvl="1">
              <a:spcAft>
                <a:spcPts val="300"/>
              </a:spcAft>
            </a:pPr>
            <a:r>
              <a:rPr lang="en-US" altLang="zh-CN" sz="2300" dirty="0" smtClean="0"/>
              <a:t>REASON: A very long trace length captures so many changes in access patterns that predicting the best policy to follow becomes difficult</a:t>
            </a:r>
          </a:p>
          <a:p>
            <a:pPr lvl="1">
              <a:spcAft>
                <a:spcPts val="300"/>
              </a:spcAft>
            </a:pPr>
            <a:r>
              <a:rPr lang="en-US" altLang="zh-CN" sz="2300" dirty="0" smtClean="0"/>
              <a:t>Analogous to weather prediction</a:t>
            </a:r>
          </a:p>
          <a:p>
            <a:pPr lvl="1">
              <a:spcAft>
                <a:spcPts val="300"/>
              </a:spcAft>
            </a:pPr>
            <a:r>
              <a:rPr lang="en-US" altLang="zh-CN" sz="2300" dirty="0" smtClean="0"/>
              <a:t>A better prediction can be made by just looking at the recent past</a:t>
            </a:r>
            <a:endParaRPr lang="zh-CN" altLang="en-US" sz="23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4" descr="02-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134569"/>
            <a:ext cx="5491163" cy="23907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12160" y="4005064"/>
            <a:ext cx="2808312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mic Sans MS" pitchFamily="66" charset="0"/>
              </a:rPr>
              <a:t>The following operations are done automatically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Collecting of traces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Evaluation of replication policies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Enforcement of a selected policy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latin typeface="Comic Sans MS" pitchFamily="66" charset="0"/>
              </a:rPr>
              <a:t> Finding the optimal trace length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 smtClean="0">
                <a:ea typeface="宋体" charset="-122"/>
              </a:rPr>
              <a:t>Example 3: </a:t>
            </a:r>
            <a:r>
              <a:rPr lang="en-US" altLang="zh-CN" sz="3600" dirty="0" smtClean="0">
                <a:ea typeface="宋体" charset="-122"/>
              </a:rPr>
              <a:t/>
            </a:r>
            <a:br>
              <a:rPr lang="en-US" altLang="zh-CN" sz="3600" dirty="0" smtClean="0">
                <a:ea typeface="宋体" charset="-122"/>
              </a:rPr>
            </a:br>
            <a:r>
              <a:rPr lang="en-US" altLang="zh-CN" sz="3600" dirty="0" smtClean="0">
                <a:ea typeface="宋体" charset="-122"/>
              </a:rPr>
              <a:t>Automatic Component Repair Management in Jade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119736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CN" sz="2800" dirty="0" smtClean="0">
                <a:ea typeface="宋体" charset="-122"/>
              </a:rPr>
              <a:t>Jade is an example of self-management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ea typeface="宋体" charset="-122"/>
              </a:rPr>
              <a:t>Each node is equipped with failure detectors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ea typeface="宋体" charset="-122"/>
              </a:rPr>
              <a:t>Upon the detection of a failure, a repair policy is automatically executed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ea typeface="宋体" charset="-122"/>
              </a:rPr>
              <a:t>Being a component-based system, this automatic repair requires specific support to allow components to be added and removed at runtime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3347700"/>
            <a:ext cx="50405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DS</a:t>
            </a:r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503548" y="2132856"/>
            <a:ext cx="2988332" cy="1214844"/>
            <a:chOff x="503548" y="2132856"/>
            <a:chExt cx="2988332" cy="1214844"/>
          </a:xfrm>
        </p:grpSpPr>
        <p:sp>
          <p:nvSpPr>
            <p:cNvPr id="9" name="TextBox 8"/>
            <p:cNvSpPr txBox="1"/>
            <p:nvPr/>
          </p:nvSpPr>
          <p:spPr>
            <a:xfrm>
              <a:off x="1115616" y="2132856"/>
              <a:ext cx="2376264" cy="64633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Software architecture (Architectural styles)</a:t>
              </a:r>
              <a:endParaRPr lang="zh-CN" altLang="en-US" dirty="0"/>
            </a:p>
          </p:txBody>
        </p:sp>
        <p:cxnSp>
          <p:nvCxnSpPr>
            <p:cNvPr id="20" name="直接连接符 19"/>
            <p:cNvCxnSpPr>
              <a:stCxn id="8" idx="0"/>
              <a:endCxn id="9" idx="1"/>
            </p:cNvCxnSpPr>
            <p:nvPr/>
          </p:nvCxnSpPr>
          <p:spPr>
            <a:xfrm flipV="1">
              <a:off x="503548" y="2456022"/>
              <a:ext cx="612068" cy="891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503548" y="3717032"/>
            <a:ext cx="2844316" cy="1368152"/>
            <a:chOff x="503548" y="3717032"/>
            <a:chExt cx="2844316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1115616" y="4715852"/>
              <a:ext cx="223224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System architecture</a:t>
              </a:r>
              <a:endParaRPr lang="zh-CN" altLang="en-US" dirty="0"/>
            </a:p>
          </p:txBody>
        </p:sp>
        <p:cxnSp>
          <p:nvCxnSpPr>
            <p:cNvPr id="22" name="直接连接符 21"/>
            <p:cNvCxnSpPr>
              <a:stCxn id="8" idx="2"/>
              <a:endCxn id="10" idx="1"/>
            </p:cNvCxnSpPr>
            <p:nvPr/>
          </p:nvCxnSpPr>
          <p:spPr>
            <a:xfrm>
              <a:off x="503548" y="3717032"/>
              <a:ext cx="612068" cy="1183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3491880" y="1268760"/>
            <a:ext cx="2592288" cy="1187262"/>
            <a:chOff x="3491880" y="1268760"/>
            <a:chExt cx="2592288" cy="1187262"/>
          </a:xfrm>
        </p:grpSpPr>
        <p:sp>
          <p:nvSpPr>
            <p:cNvPr id="12" name="TextBox 11"/>
            <p:cNvSpPr txBox="1"/>
            <p:nvPr/>
          </p:nvSpPr>
          <p:spPr>
            <a:xfrm>
              <a:off x="3923928" y="1268760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layering</a:t>
              </a:r>
            </a:p>
          </p:txBody>
        </p:sp>
        <p:cxnSp>
          <p:nvCxnSpPr>
            <p:cNvPr id="24" name="直接连接符 23"/>
            <p:cNvCxnSpPr>
              <a:stCxn id="9" idx="3"/>
              <a:endCxn id="12" idx="1"/>
            </p:cNvCxnSpPr>
            <p:nvPr/>
          </p:nvCxnSpPr>
          <p:spPr>
            <a:xfrm flipV="1">
              <a:off x="3491880" y="1453426"/>
              <a:ext cx="432048" cy="1002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491880" y="1845404"/>
            <a:ext cx="2592288" cy="610618"/>
            <a:chOff x="3491880" y="1845404"/>
            <a:chExt cx="2592288" cy="610618"/>
          </a:xfrm>
        </p:grpSpPr>
        <p:sp>
          <p:nvSpPr>
            <p:cNvPr id="13" name="TextBox 12"/>
            <p:cNvSpPr txBox="1"/>
            <p:nvPr/>
          </p:nvSpPr>
          <p:spPr>
            <a:xfrm>
              <a:off x="3923928" y="1845404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Object orientation</a:t>
              </a:r>
            </a:p>
          </p:txBody>
        </p:sp>
        <p:cxnSp>
          <p:nvCxnSpPr>
            <p:cNvPr id="26" name="直接连接符 25"/>
            <p:cNvCxnSpPr>
              <a:stCxn id="9" idx="3"/>
              <a:endCxn id="13" idx="1"/>
            </p:cNvCxnSpPr>
            <p:nvPr/>
          </p:nvCxnSpPr>
          <p:spPr>
            <a:xfrm flipV="1">
              <a:off x="3491880" y="2030070"/>
              <a:ext cx="432048" cy="425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491880" y="2422048"/>
            <a:ext cx="2592288" cy="369332"/>
            <a:chOff x="3491880" y="2422048"/>
            <a:chExt cx="259228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923928" y="2422048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Event orientation</a:t>
              </a:r>
            </a:p>
          </p:txBody>
        </p:sp>
        <p:cxnSp>
          <p:nvCxnSpPr>
            <p:cNvPr id="28" name="直接连接符 27"/>
            <p:cNvCxnSpPr>
              <a:stCxn id="9" idx="3"/>
              <a:endCxn id="14" idx="1"/>
            </p:cNvCxnSpPr>
            <p:nvPr/>
          </p:nvCxnSpPr>
          <p:spPr>
            <a:xfrm>
              <a:off x="3491880" y="2456022"/>
              <a:ext cx="432048" cy="150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491880" y="2456022"/>
            <a:ext cx="2592288" cy="1189002"/>
            <a:chOff x="3491880" y="2456022"/>
            <a:chExt cx="2592288" cy="1189002"/>
          </a:xfrm>
        </p:grpSpPr>
        <p:sp>
          <p:nvSpPr>
            <p:cNvPr id="16" name="TextBox 15"/>
            <p:cNvSpPr txBox="1"/>
            <p:nvPr/>
          </p:nvSpPr>
          <p:spPr>
            <a:xfrm>
              <a:off x="3923928" y="2998693"/>
              <a:ext cx="2160240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Data-space orientation</a:t>
              </a:r>
            </a:p>
          </p:txBody>
        </p:sp>
        <p:cxnSp>
          <p:nvCxnSpPr>
            <p:cNvPr id="30" name="直接连接符 29"/>
            <p:cNvCxnSpPr>
              <a:stCxn id="9" idx="3"/>
              <a:endCxn id="16" idx="1"/>
            </p:cNvCxnSpPr>
            <p:nvPr/>
          </p:nvCxnSpPr>
          <p:spPr>
            <a:xfrm>
              <a:off x="3491880" y="2456022"/>
              <a:ext cx="432048" cy="865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3347864" y="4139788"/>
            <a:ext cx="2736304" cy="760730"/>
            <a:chOff x="3347864" y="4139788"/>
            <a:chExt cx="2736304" cy="760730"/>
          </a:xfrm>
        </p:grpSpPr>
        <p:sp>
          <p:nvSpPr>
            <p:cNvPr id="15" name="TextBox 14"/>
            <p:cNvSpPr txBox="1"/>
            <p:nvPr/>
          </p:nvSpPr>
          <p:spPr>
            <a:xfrm>
              <a:off x="3923928" y="4139788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Centralized (C/S)</a:t>
              </a:r>
            </a:p>
          </p:txBody>
        </p:sp>
        <p:cxnSp>
          <p:nvCxnSpPr>
            <p:cNvPr id="32" name="直接连接符 31"/>
            <p:cNvCxnSpPr>
              <a:stCxn id="10" idx="3"/>
              <a:endCxn id="15" idx="1"/>
            </p:cNvCxnSpPr>
            <p:nvPr/>
          </p:nvCxnSpPr>
          <p:spPr>
            <a:xfrm flipV="1">
              <a:off x="3347864" y="4324454"/>
              <a:ext cx="576064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3347864" y="4720498"/>
            <a:ext cx="2736304" cy="369332"/>
            <a:chOff x="3347864" y="4720498"/>
            <a:chExt cx="273630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3923928" y="4720498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Decentralized</a:t>
              </a:r>
            </a:p>
          </p:txBody>
        </p:sp>
        <p:cxnSp>
          <p:nvCxnSpPr>
            <p:cNvPr id="34" name="直接连接符 33"/>
            <p:cNvCxnSpPr>
              <a:stCxn id="10" idx="3"/>
              <a:endCxn id="17" idx="1"/>
            </p:cNvCxnSpPr>
            <p:nvPr/>
          </p:nvCxnSpPr>
          <p:spPr>
            <a:xfrm>
              <a:off x="3347864" y="4900518"/>
              <a:ext cx="576064" cy="4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3347864" y="4900518"/>
            <a:ext cx="2736304" cy="770022"/>
            <a:chOff x="3347864" y="4900518"/>
            <a:chExt cx="2736304" cy="770022"/>
          </a:xfrm>
        </p:grpSpPr>
        <p:sp>
          <p:nvSpPr>
            <p:cNvPr id="18" name="TextBox 17"/>
            <p:cNvSpPr txBox="1"/>
            <p:nvPr/>
          </p:nvSpPr>
          <p:spPr>
            <a:xfrm>
              <a:off x="3923928" y="5301208"/>
              <a:ext cx="216024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Hybrid</a:t>
              </a:r>
            </a:p>
          </p:txBody>
        </p:sp>
        <p:cxnSp>
          <p:nvCxnSpPr>
            <p:cNvPr id="36" name="直接连接符 35"/>
            <p:cNvCxnSpPr>
              <a:stCxn id="10" idx="3"/>
              <a:endCxn id="18" idx="1"/>
            </p:cNvCxnSpPr>
            <p:nvPr/>
          </p:nvCxnSpPr>
          <p:spPr>
            <a:xfrm>
              <a:off x="3347864" y="4900518"/>
              <a:ext cx="576064" cy="585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6084168" y="1484784"/>
            <a:ext cx="2808312" cy="4104456"/>
            <a:chOff x="6084168" y="1484784"/>
            <a:chExt cx="2808312" cy="4104456"/>
          </a:xfrm>
        </p:grpSpPr>
        <p:sp>
          <p:nvSpPr>
            <p:cNvPr id="7" name="矩形 6"/>
            <p:cNvSpPr/>
            <p:nvPr/>
          </p:nvSpPr>
          <p:spPr>
            <a:xfrm>
              <a:off x="6300192" y="3212976"/>
              <a:ext cx="2592288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/>
                <a:t>Self-management in DS</a:t>
              </a:r>
            </a:p>
            <a:p>
              <a:r>
                <a:rPr lang="en-US" altLang="zh-CN" dirty="0" smtClean="0"/>
                <a:t>(feedback control model)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084168" y="1484784"/>
              <a:ext cx="1512168" cy="4104456"/>
              <a:chOff x="6084168" y="1484784"/>
              <a:chExt cx="1512168" cy="4104456"/>
            </a:xfrm>
          </p:grpSpPr>
          <p:sp>
            <p:nvSpPr>
              <p:cNvPr id="41" name="直角三角形 40"/>
              <p:cNvSpPr/>
              <p:nvPr/>
            </p:nvSpPr>
            <p:spPr>
              <a:xfrm>
                <a:off x="6084168" y="1484784"/>
                <a:ext cx="1512168" cy="1728192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 flipV="1">
                <a:off x="6084168" y="3861048"/>
                <a:ext cx="1512168" cy="1728192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084168" y="321297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页脚占位符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56" name="灯片编号占位符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3201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Topics of Seminar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2718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Broker Architectural Style (CORBA)</a:t>
            </a:r>
          </a:p>
          <a:p>
            <a:pPr lvl="1"/>
            <a:r>
              <a:rPr lang="en-US" altLang="zh-CN" sz="2000" dirty="0" smtClean="0">
                <a:solidFill>
                  <a:schemeClr val="accent1"/>
                </a:solidFill>
              </a:rPr>
              <a:t>https://www.tutorialspoint.com/software_architecture_design/pdf/distributed_architecture.pdf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Distributed Database Architecture (Oracle)</a:t>
            </a:r>
          </a:p>
          <a:p>
            <a:pPr lvl="1"/>
            <a:r>
              <a:rPr lang="en-US" altLang="zh-CN" sz="2000" dirty="0" smtClean="0">
                <a:solidFill>
                  <a:schemeClr val="accent1"/>
                </a:solidFill>
              </a:rPr>
              <a:t>https://docs.oracle.com/cd/B28359_01/server.111/b28310/ds_concepts001.htm#ADMIN12074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Content Delivery Network (CDN)</a:t>
            </a:r>
          </a:p>
          <a:p>
            <a:pPr lvl="1"/>
            <a:r>
              <a:rPr lang="en-US" altLang="zh-CN" sz="2000" dirty="0" smtClean="0">
                <a:solidFill>
                  <a:schemeClr val="accent1"/>
                </a:solidFill>
              </a:rPr>
              <a:t>https://en.wikipedia.org/wiki/Content_delivery_network</a:t>
            </a:r>
          </a:p>
          <a:p>
            <a:pPr lvl="1"/>
            <a:r>
              <a:rPr lang="en-US" altLang="zh-CN" sz="2000" dirty="0" smtClean="0">
                <a:solidFill>
                  <a:schemeClr val="accent1"/>
                </a:solidFill>
              </a:rPr>
              <a:t>https://www.incapsula.com/cdn-guide/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Comparison between P2P and C/S architectures</a:t>
            </a:r>
          </a:p>
          <a:p>
            <a:pPr lvl="1"/>
            <a:r>
              <a:rPr lang="en-US" altLang="zh-CN" sz="2000" dirty="0" smtClean="0">
                <a:solidFill>
                  <a:srgbClr val="0070C0"/>
                </a:solidFill>
              </a:rPr>
              <a:t>https://www.computer.org/csdl/proceedings/p2p/2001/1503/00/15030101.pdf</a:t>
            </a:r>
          </a:p>
          <a:p>
            <a:pPr lvl="1"/>
            <a:r>
              <a:rPr lang="en-US" altLang="zh-CN" sz="2000" dirty="0" smtClean="0">
                <a:solidFill>
                  <a:srgbClr val="0070C0"/>
                </a:solidFill>
              </a:rPr>
              <a:t>https://www.ianswer4u.com/2011/05/peer-to-peer-network-p2p-advantages-and.html</a:t>
            </a:r>
          </a:p>
          <a:p>
            <a:pPr lvl="1"/>
            <a:r>
              <a:rPr lang="en-US" altLang="zh-CN" sz="2000" dirty="0" smtClean="0">
                <a:solidFill>
                  <a:srgbClr val="0070C0"/>
                </a:solidFill>
              </a:rPr>
              <a:t>https://study.com/academy/lesson/network-architecture-tiered-peer-to-peer.html</a:t>
            </a:r>
          </a:p>
          <a:p>
            <a:pPr>
              <a:buNone/>
            </a:pPr>
            <a:endParaRPr lang="en-US" altLang="zh-CN" b="1" dirty="0" smtClean="0"/>
          </a:p>
          <a:p>
            <a:endParaRPr lang="en-US" altLang="zh-CN" dirty="0" smtClean="0">
              <a:solidFill>
                <a:schemeClr val="accent1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pic>
        <p:nvPicPr>
          <p:cNvPr id="7" name="Picture 2" descr="http://t1.gstatic.com/images?q=tbn:ANd9GcRLNQ-_G1oDWXFUROMz1KhBTfpAxWOmlNFa-aixjuAZ7KXjwK6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156" y="-243408"/>
            <a:ext cx="1257300" cy="1308735"/>
          </a:xfrm>
          <a:prstGeom prst="rect">
            <a:avLst/>
          </a:prstGeom>
          <a:noFill/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Topics of Seminar 2 (Continue…)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401080" cy="523093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None/>
            </a:pPr>
            <a:r>
              <a:rPr lang="en-US" altLang="zh-CN" sz="2800" dirty="0" smtClean="0"/>
              <a:t>5.	</a:t>
            </a:r>
            <a:r>
              <a:rPr lang="en-US" altLang="zh-CN" sz="2800" b="1" dirty="0" smtClean="0"/>
              <a:t>How does </a:t>
            </a:r>
            <a:r>
              <a:rPr lang="en-US" altLang="zh-CN" sz="2800" b="1" dirty="0" err="1" smtClean="0"/>
              <a:t>BitTorrent</a:t>
            </a:r>
            <a:r>
              <a:rPr lang="en-US" altLang="zh-CN" sz="2800" b="1" dirty="0" smtClean="0"/>
              <a:t> work? List some famous P2P applications/software.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https://en.wikipedia.org/wiki/BitTorrent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https://www.symantec.com/connect/articles/what-do-p2p-applications-do-and-how-block-peer-peer-applications-p2p-using-symantec-endpoin</a:t>
            </a:r>
          </a:p>
          <a:p>
            <a:pPr marL="514350" indent="-514350">
              <a:buNone/>
            </a:pPr>
            <a:r>
              <a:rPr lang="en-US" altLang="zh-CN" sz="2800" dirty="0" smtClean="0"/>
              <a:t>6.	</a:t>
            </a:r>
            <a:r>
              <a:rPr lang="en-US" altLang="zh-CN" sz="2800" b="1" dirty="0" smtClean="0"/>
              <a:t>publish/subscribe systems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https://en.wikipedia.org/wiki/Publish%E2%80%93subscribe_pattern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https://www.embedded.com/design/system-integration/4459162/Getting-started-with-publish-subscribe-messaging-systems</a:t>
            </a:r>
          </a:p>
          <a:p>
            <a:pPr marL="514350" indent="-514350">
              <a:buAutoNum type="arabicPeriod" startAt="7"/>
            </a:pPr>
            <a:r>
              <a:rPr lang="en-US" altLang="zh-CN" sz="2800" b="1" dirty="0" smtClean="0"/>
              <a:t>B/S architecture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http://www.differencebetween.net/technology/software-technology/difference-between-client-server-application-and-web-application/</a:t>
            </a: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https://www.differencebtw.com/difference-between-web-server-and-web-browser/</a:t>
            </a:r>
            <a:endParaRPr lang="en-US" altLang="zh-CN" b="1" dirty="0" smtClean="0"/>
          </a:p>
          <a:p>
            <a:pPr marL="514350" indent="-514350">
              <a:buAutoNum type="arabicPeriod" startAt="7"/>
            </a:pPr>
            <a:r>
              <a:rPr lang="en-US" altLang="zh-CN" sz="2800" b="1" dirty="0" smtClean="0"/>
              <a:t>Based on the textbook, please give your understanding about SOA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603941"/>
            <a:ext cx="6929486" cy="361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2464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Example: communication protocols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500174"/>
            <a:ext cx="8643998" cy="107157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dirty="0" smtClean="0"/>
              <a:t>A layered communication-protocol stack, showing the </a:t>
            </a:r>
            <a:r>
              <a:rPr lang="en-US" altLang="zh-CN" dirty="0" smtClean="0"/>
              <a:t>difference among </a:t>
            </a:r>
            <a:r>
              <a:rPr lang="en-US" altLang="zh-CN" dirty="0" smtClean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service</a:t>
            </a:r>
            <a:r>
              <a:rPr lang="en-US" altLang="zh-CN" dirty="0" smtClean="0"/>
              <a:t>, its </a:t>
            </a:r>
            <a:r>
              <a:rPr lang="en-US" altLang="zh-CN" dirty="0" smtClean="0">
                <a:solidFill>
                  <a:srgbClr val="FF0000"/>
                </a:solidFill>
              </a:rPr>
              <a:t>interface</a:t>
            </a:r>
            <a:r>
              <a:rPr lang="en-US" altLang="zh-CN" dirty="0" smtClean="0"/>
              <a:t>, and the </a:t>
            </a:r>
            <a:r>
              <a:rPr lang="en-US" altLang="zh-CN" dirty="0" smtClean="0">
                <a:solidFill>
                  <a:srgbClr val="FF0000"/>
                </a:solidFill>
              </a:rPr>
              <a:t>protocol</a:t>
            </a:r>
            <a:r>
              <a:rPr lang="en-US" altLang="zh-CN" dirty="0" smtClean="0"/>
              <a:t> it </a:t>
            </a:r>
            <a:r>
              <a:rPr lang="en-US" altLang="zh-CN" dirty="0" smtClean="0"/>
              <a:t>deploys, </a:t>
            </a:r>
          </a:p>
          <a:p>
            <a:pPr>
              <a:buNone/>
            </a:pPr>
            <a:r>
              <a:rPr lang="en-US" altLang="zh-CN" dirty="0" smtClean="0"/>
              <a:t>(e.g., TCP).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Topics of Seminar 2 (Continue…)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9"/>
            </a:pPr>
            <a:r>
              <a:rPr lang="en-US" altLang="zh-CN" dirty="0" smtClean="0"/>
              <a:t>The SKYPE network</a:t>
            </a:r>
          </a:p>
          <a:p>
            <a:pPr marL="514350" indent="-514350">
              <a:buAutoNum type="arabicPeriod" startAt="9"/>
            </a:pPr>
            <a:r>
              <a:rPr lang="en-US" altLang="zh-CN" dirty="0" smtClean="0"/>
              <a:t>NFS</a:t>
            </a:r>
          </a:p>
          <a:p>
            <a:pPr marL="514350" indent="-514350">
              <a:buAutoNum type="arabicPeriod" startAt="9"/>
            </a:pPr>
            <a:r>
              <a:rPr lang="en-US" altLang="zh-CN" dirty="0" smtClean="0"/>
              <a:t>Web-based system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70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7025" y="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100013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Application Layering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3050"/>
            <a:ext cx="8472518" cy="492922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/>
              <a:t>Considering </a:t>
            </a:r>
            <a:r>
              <a:rPr lang="en-US" altLang="zh-CN" u="sng" dirty="0" smtClean="0"/>
              <a:t>many client-server applications support user access to </a:t>
            </a:r>
            <a:r>
              <a:rPr lang="en-US" altLang="zh-CN" i="1" dirty="0" smtClean="0">
                <a:solidFill>
                  <a:srgbClr val="0070C0"/>
                </a:solidFill>
              </a:rPr>
              <a:t>databases</a:t>
            </a:r>
            <a:r>
              <a:rPr lang="en-US" altLang="zh-CN" dirty="0" smtClean="0"/>
              <a:t>, if </a:t>
            </a:r>
            <a:r>
              <a:rPr lang="en-US" altLang="zh-CN" dirty="0" smtClean="0">
                <a:sym typeface="Wingdings" pitchFamily="2" charset="2"/>
              </a:rPr>
              <a:t>following the </a:t>
            </a:r>
            <a:r>
              <a:rPr lang="en-US" altLang="zh-CN" dirty="0" smtClean="0">
                <a:solidFill>
                  <a:srgbClr val="FF0000"/>
                </a:solidFill>
                <a:sym typeface="Wingdings" pitchFamily="2" charset="2"/>
              </a:rPr>
              <a:t>layered architectural</a:t>
            </a:r>
            <a:r>
              <a:rPr lang="en-US" altLang="zh-CN" dirty="0" smtClean="0">
                <a:sym typeface="Wingdings" pitchFamily="2" charset="2"/>
              </a:rPr>
              <a:t> style  </a:t>
            </a:r>
            <a:r>
              <a:rPr lang="en-US" altLang="zh-CN" b="1" u="sng" dirty="0" smtClean="0">
                <a:sym typeface="Wingdings" pitchFamily="2" charset="2"/>
              </a:rPr>
              <a:t>traditional three-level view</a:t>
            </a:r>
            <a:r>
              <a:rPr lang="en-US" altLang="zh-CN" b="1" dirty="0" smtClean="0">
                <a:sym typeface="Wingdings" pitchFamily="2" charset="2"/>
              </a:rPr>
              <a:t>:</a:t>
            </a:r>
          </a:p>
          <a:p>
            <a:pPr marL="850392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sym typeface="Wingdings" pitchFamily="2" charset="2"/>
              </a:rPr>
              <a:t>The user-interface level (e.g., display management)</a:t>
            </a:r>
          </a:p>
          <a:p>
            <a:pPr marL="850392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sym typeface="Wingdings" pitchFamily="2" charset="2"/>
              </a:rPr>
              <a:t>The processing level (e.g., applications)</a:t>
            </a:r>
          </a:p>
          <a:p>
            <a:pPr marL="850392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dirty="0" smtClean="0">
                <a:sym typeface="Wingdings" pitchFamily="2" charset="2"/>
              </a:rPr>
              <a:t>The data level </a:t>
            </a:r>
          </a:p>
          <a:p>
            <a:pPr marL="484632" indent="-457200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sym typeface="Wingdings" pitchFamily="2" charset="2"/>
              </a:rPr>
              <a:t>This layering is found in many </a:t>
            </a:r>
            <a:r>
              <a:rPr lang="en-US" altLang="zh-CN" u="sng" dirty="0" smtClean="0">
                <a:sym typeface="Wingdings" pitchFamily="2" charset="2"/>
              </a:rPr>
              <a:t>distributed </a:t>
            </a:r>
            <a:r>
              <a:rPr lang="en-US" altLang="zh-CN" u="sng" dirty="0" smtClean="0">
                <a:solidFill>
                  <a:srgbClr val="0070C0"/>
                </a:solidFill>
                <a:sym typeface="Wingdings" pitchFamily="2" charset="2"/>
              </a:rPr>
              <a:t>information</a:t>
            </a:r>
            <a:r>
              <a:rPr lang="en-US" altLang="zh-CN" u="sng" dirty="0" smtClean="0">
                <a:sym typeface="Wingdings" pitchFamily="2" charset="2"/>
              </a:rPr>
              <a:t> systems</a:t>
            </a:r>
            <a:endParaRPr lang="zh-CN" altLang="en-US" u="sng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02-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7988300" cy="433546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Processing Level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363272" cy="576064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None/>
            </a:pPr>
            <a:r>
              <a:rPr lang="en-US" altLang="zh-CN" sz="2000" smtClean="0"/>
              <a:t>contains </a:t>
            </a:r>
            <a:r>
              <a:rPr lang="en-US" altLang="zh-CN" sz="2000" dirty="0" smtClean="0"/>
              <a:t>the core functionality of an application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Ling Zhou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484784"/>
            <a:ext cx="194421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Internet search </a:t>
            </a:r>
          </a:p>
          <a:p>
            <a:r>
              <a:rPr lang="en-US" altLang="zh-CN" dirty="0" smtClean="0"/>
              <a:t>engine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8" y="1484784"/>
            <a:ext cx="309634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Decision support system for a stock brokerage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4128" y="1484784"/>
            <a:ext cx="25922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Typical desktop package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60432" y="1340768"/>
            <a:ext cx="68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…</a:t>
            </a:r>
            <a:endParaRPr lang="zh-CN" altLang="en-US" sz="3600" dirty="0"/>
          </a:p>
        </p:txBody>
      </p:sp>
      <p:sp>
        <p:nvSpPr>
          <p:cNvPr id="12" name="椭圆 11"/>
          <p:cNvSpPr/>
          <p:nvPr/>
        </p:nvSpPr>
        <p:spPr>
          <a:xfrm>
            <a:off x="3779912" y="4581128"/>
            <a:ext cx="136815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altLang="zh-CN" smtClean="0"/>
              <a:t>Distributed Systems Unit 2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 smtClean="0"/>
              <a:t>/70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9060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060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5" presetClass="emph" presetSubtype="1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3" grpId="0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17896</TotalTime>
  <Words>5345</Words>
  <Application>Microsoft Office PowerPoint</Application>
  <PresentationFormat>全屏显示(4:3)</PresentationFormat>
  <Paragraphs>793</Paragraphs>
  <Slides>70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72" baseType="lpstr">
      <vt:lpstr>流畅</vt:lpstr>
      <vt:lpstr>自定义设计方案</vt:lpstr>
      <vt:lpstr>Distributed Systems </vt:lpstr>
      <vt:lpstr>Unit 2 – Architecture: Outline</vt:lpstr>
      <vt:lpstr>Organization of a DS</vt:lpstr>
      <vt:lpstr>Architecture Styles  (Software Architectures) </vt:lpstr>
      <vt:lpstr>Architecture Styles  – Some Important Ones</vt:lpstr>
      <vt:lpstr>Layered architecture</vt:lpstr>
      <vt:lpstr>Example: communication protocols</vt:lpstr>
      <vt:lpstr>Application Layering</vt:lpstr>
      <vt:lpstr>Processing Level</vt:lpstr>
      <vt:lpstr>Processing Level</vt:lpstr>
      <vt:lpstr>Processing Level</vt:lpstr>
      <vt:lpstr>Object-based and service-oriented architectures (SOA)</vt:lpstr>
      <vt:lpstr>Distributed object</vt:lpstr>
      <vt:lpstr>Service-oriented architectures (SOA)</vt:lpstr>
      <vt:lpstr>Service composition</vt:lpstr>
      <vt:lpstr>Resource-based architectures</vt:lpstr>
      <vt:lpstr> Representational State Transfer ( REST )  -- RESTful architectures</vt:lpstr>
      <vt:lpstr>Resource-based architectures  --On interfaces</vt:lpstr>
      <vt:lpstr>Event-based and Data-centered Style</vt:lpstr>
      <vt:lpstr>Shared Data Spaces</vt:lpstr>
      <vt:lpstr>Publish-subscribe architectures Coordination</vt:lpstr>
      <vt:lpstr>Some Consideration</vt:lpstr>
      <vt:lpstr>System Architectures</vt:lpstr>
      <vt:lpstr>Centralized Architectures</vt:lpstr>
      <vt:lpstr>User-interface Level</vt:lpstr>
      <vt:lpstr>Data Level</vt:lpstr>
      <vt:lpstr>Multi-tiered Architectures</vt:lpstr>
      <vt:lpstr>Physically two-tiered architecture</vt:lpstr>
      <vt:lpstr>Trend to Thin Clients</vt:lpstr>
      <vt:lpstr>Three-Tiered Architecture               An example of an application server acting as client</vt:lpstr>
      <vt:lpstr>Summary of Multi-Tier Architecture (n-tier Architecture) </vt:lpstr>
      <vt:lpstr>System Architectures</vt:lpstr>
      <vt:lpstr>Decentralized Architectures</vt:lpstr>
      <vt:lpstr>Peer-to-Peer System (P2P)</vt:lpstr>
      <vt:lpstr>About Overlay network</vt:lpstr>
      <vt:lpstr>Structured Peer-to-Peer Architecture</vt:lpstr>
      <vt:lpstr>Distributed Hash Table (DHT)</vt:lpstr>
      <vt:lpstr>YaCy  -- a free distributed search engine</vt:lpstr>
      <vt:lpstr>About Hash Table</vt:lpstr>
      <vt:lpstr>Example 1: Chord system</vt:lpstr>
      <vt:lpstr>Example 2:  Content Addressable Network (CAN)</vt:lpstr>
      <vt:lpstr>Unstructured P2P</vt:lpstr>
      <vt:lpstr>Topology Management of Overlay Networks</vt:lpstr>
      <vt:lpstr>Constructing a torus  using a two-layered unstructured P2P system</vt:lpstr>
      <vt:lpstr>Hierarchically organized peer-to-peer networks Superpeers</vt:lpstr>
      <vt:lpstr>Skype’s principle operation:  A wants to contact B (P2P)</vt:lpstr>
      <vt:lpstr>System Architectures</vt:lpstr>
      <vt:lpstr>Hybrid Architectures Client-server combined with P2P (1)</vt:lpstr>
      <vt:lpstr>Hybrid Architectures Client-server combined with P2P (2)</vt:lpstr>
      <vt:lpstr>Hybrid Architectures Client-server combined with P2P (3)</vt:lpstr>
      <vt:lpstr>Using legacy to build middleware</vt:lpstr>
      <vt:lpstr>Organizing wrappers -- Two solutions</vt:lpstr>
      <vt:lpstr>Developing adaptable middleware</vt:lpstr>
      <vt:lpstr>Architecture vs. Middleware</vt:lpstr>
      <vt:lpstr>A means to adapt the middleware </vt:lpstr>
      <vt:lpstr>Interception in a remote-object invocation</vt:lpstr>
      <vt:lpstr>Background of Adaptive Software</vt:lpstr>
      <vt:lpstr>General Approaches to Adaptive Software</vt:lpstr>
      <vt:lpstr>Discussion  about adaptive software</vt:lpstr>
      <vt:lpstr>Self-management in DS</vt:lpstr>
      <vt:lpstr>Feedback Control Model</vt:lpstr>
      <vt:lpstr>Example 1:  Systems Monitoring with Astrolabe</vt:lpstr>
      <vt:lpstr>Example 2:  Differentiating Replication Strategies in Globule</vt:lpstr>
      <vt:lpstr>The edge-server model assumed by Globule</vt:lpstr>
      <vt:lpstr>Globule: Dependency between prediction accuracy and trace length</vt:lpstr>
      <vt:lpstr>Example 3:  Automatic Component Repair Management in Jade</vt:lpstr>
      <vt:lpstr>Summary</vt:lpstr>
      <vt:lpstr>Topics of Seminar 2</vt:lpstr>
      <vt:lpstr>Topics of Seminar 2 (Continue…)</vt:lpstr>
      <vt:lpstr>Topics of Seminar 2 (Continue…)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</dc:title>
  <cp:lastModifiedBy>lenovo</cp:lastModifiedBy>
  <cp:revision>1145</cp:revision>
  <dcterms:modified xsi:type="dcterms:W3CDTF">2020-03-03T14:59:50Z</dcterms:modified>
</cp:coreProperties>
</file>